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1" r:id="rId6"/>
    <p:sldId id="261" r:id="rId7"/>
    <p:sldId id="262" r:id="rId8"/>
    <p:sldId id="263" r:id="rId9"/>
    <p:sldId id="264" r:id="rId10"/>
    <p:sldId id="265" r:id="rId11"/>
    <p:sldId id="266" r:id="rId12"/>
    <p:sldId id="267" r:id="rId13"/>
    <p:sldId id="268" r:id="rId14"/>
    <p:sldId id="269" r:id="rId15"/>
    <p:sldId id="270" r:id="rId16"/>
    <p:sldId id="273"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EEA61E-42A3-4B52-BF97-CBC766153D32}" type="doc">
      <dgm:prSet loTypeId="urn:microsoft.com/office/officeart/2005/8/layout/orgChart1" loCatId="hierarchy" qsTypeId="urn:microsoft.com/office/officeart/2005/8/quickstyle/simple1" qsCatId="simple" csTypeId="urn:microsoft.com/office/officeart/2005/8/colors/accent1_5" csCatId="accent1" phldr="1"/>
      <dgm:spPr/>
      <dgm:t>
        <a:bodyPr/>
        <a:lstStyle/>
        <a:p>
          <a:endParaRPr lang="ru-RU"/>
        </a:p>
      </dgm:t>
    </dgm:pt>
    <dgm:pt modelId="{64AC92C4-3B52-47BD-A10E-40A8FA67AE26}">
      <dgm:prSet phldrT="[Текст]" custT="1"/>
      <dgm:spPr/>
      <dgm:t>
        <a:bodyPr/>
        <a:lstStyle/>
        <a:p>
          <a:r>
            <a:rPr lang="kk-KZ" sz="3600" dirty="0" smtClean="0">
              <a:latin typeface="Times New Roman" pitchFamily="18" charset="0"/>
              <a:cs typeface="Times New Roman" pitchFamily="18" charset="0"/>
            </a:rPr>
            <a:t>Еңбекті мөлшерлеу</a:t>
          </a:r>
          <a:endParaRPr lang="ru-RU" sz="3600" dirty="0">
            <a:latin typeface="Times New Roman" pitchFamily="18" charset="0"/>
            <a:cs typeface="Times New Roman" pitchFamily="18" charset="0"/>
          </a:endParaRPr>
        </a:p>
      </dgm:t>
    </dgm:pt>
    <dgm:pt modelId="{8F97D722-1CB3-47A5-AB8D-353FD3927352}" type="parTrans" cxnId="{4D9B4A15-9CDB-482D-876D-A8CB54C475B6}">
      <dgm:prSet/>
      <dgm:spPr/>
      <dgm:t>
        <a:bodyPr/>
        <a:lstStyle/>
        <a:p>
          <a:endParaRPr lang="ru-RU" sz="3600">
            <a:latin typeface="Times New Roman" pitchFamily="18" charset="0"/>
            <a:cs typeface="Times New Roman" pitchFamily="18" charset="0"/>
          </a:endParaRPr>
        </a:p>
      </dgm:t>
    </dgm:pt>
    <dgm:pt modelId="{FCC7D76D-0E0E-4130-9F8C-657D88DDB8C5}" type="sibTrans" cxnId="{4D9B4A15-9CDB-482D-876D-A8CB54C475B6}">
      <dgm:prSet/>
      <dgm:spPr/>
      <dgm:t>
        <a:bodyPr/>
        <a:lstStyle/>
        <a:p>
          <a:endParaRPr lang="ru-RU" sz="3600">
            <a:latin typeface="Times New Roman" pitchFamily="18" charset="0"/>
            <a:cs typeface="Times New Roman" pitchFamily="18" charset="0"/>
          </a:endParaRPr>
        </a:p>
      </dgm:t>
    </dgm:pt>
    <dgm:pt modelId="{CD27C237-B623-4CCD-98A2-9083D248FC8A}">
      <dgm:prSet custT="1"/>
      <dgm:spPr/>
      <dgm:t>
        <a:bodyPr/>
        <a:lstStyle/>
        <a:p>
          <a:r>
            <a:rPr lang="ru-RU" sz="3600" dirty="0" err="1" smtClean="0">
              <a:latin typeface="Times New Roman" pitchFamily="18" charset="0"/>
              <a:cs typeface="Times New Roman" pitchFamily="18" charset="0"/>
            </a:rPr>
            <a:t>Жиынтық әдіс</a:t>
          </a:r>
          <a:endParaRPr lang="ru-RU" sz="3600" dirty="0">
            <a:latin typeface="Times New Roman" pitchFamily="18" charset="0"/>
            <a:cs typeface="Times New Roman" pitchFamily="18" charset="0"/>
          </a:endParaRPr>
        </a:p>
      </dgm:t>
    </dgm:pt>
    <dgm:pt modelId="{5846B02E-4F31-4D20-ABA6-9482F54ED867}" type="parTrans" cxnId="{D747FAC5-0620-4F85-82FC-F4670FC142F6}">
      <dgm:prSet/>
      <dgm:spPr/>
      <dgm:t>
        <a:bodyPr/>
        <a:lstStyle/>
        <a:p>
          <a:endParaRPr lang="ru-RU" sz="3600">
            <a:latin typeface="Times New Roman" pitchFamily="18" charset="0"/>
            <a:cs typeface="Times New Roman" pitchFamily="18" charset="0"/>
          </a:endParaRPr>
        </a:p>
      </dgm:t>
    </dgm:pt>
    <dgm:pt modelId="{7885CFA1-FB8F-4294-9A20-4ED649413AAB}" type="sibTrans" cxnId="{D747FAC5-0620-4F85-82FC-F4670FC142F6}">
      <dgm:prSet/>
      <dgm:spPr/>
      <dgm:t>
        <a:bodyPr/>
        <a:lstStyle/>
        <a:p>
          <a:endParaRPr lang="ru-RU" sz="3600">
            <a:latin typeface="Times New Roman" pitchFamily="18" charset="0"/>
            <a:cs typeface="Times New Roman" pitchFamily="18" charset="0"/>
          </a:endParaRPr>
        </a:p>
      </dgm:t>
    </dgm:pt>
    <dgm:pt modelId="{957C6967-A256-480F-A7F7-D3A9698185B9}">
      <dgm:prSet custT="1"/>
      <dgm:spPr/>
      <dgm:t>
        <a:bodyPr/>
        <a:lstStyle/>
        <a:p>
          <a:r>
            <a:rPr lang="ru-RU" sz="3600" dirty="0" err="1" smtClean="0">
              <a:latin typeface="Times New Roman" pitchFamily="18" charset="0"/>
              <a:cs typeface="Times New Roman" pitchFamily="18" charset="0"/>
            </a:rPr>
            <a:t>Аналитикалық әдіс</a:t>
          </a:r>
          <a:endParaRPr lang="ru-RU" sz="3600" dirty="0">
            <a:latin typeface="Times New Roman" pitchFamily="18" charset="0"/>
            <a:cs typeface="Times New Roman" pitchFamily="18" charset="0"/>
          </a:endParaRPr>
        </a:p>
      </dgm:t>
    </dgm:pt>
    <dgm:pt modelId="{5E6194E9-3112-4788-BE8F-AFCE9341F123}" type="parTrans" cxnId="{02A961E6-038F-441E-8B59-B6DA2885DCA1}">
      <dgm:prSet/>
      <dgm:spPr/>
      <dgm:t>
        <a:bodyPr/>
        <a:lstStyle/>
        <a:p>
          <a:endParaRPr lang="ru-RU" sz="3600">
            <a:latin typeface="Times New Roman" pitchFamily="18" charset="0"/>
            <a:cs typeface="Times New Roman" pitchFamily="18" charset="0"/>
          </a:endParaRPr>
        </a:p>
      </dgm:t>
    </dgm:pt>
    <dgm:pt modelId="{16632F9B-944D-47DB-A566-03CD92761EC5}" type="sibTrans" cxnId="{02A961E6-038F-441E-8B59-B6DA2885DCA1}">
      <dgm:prSet/>
      <dgm:spPr/>
      <dgm:t>
        <a:bodyPr/>
        <a:lstStyle/>
        <a:p>
          <a:endParaRPr lang="ru-RU" sz="3600">
            <a:latin typeface="Times New Roman" pitchFamily="18" charset="0"/>
            <a:cs typeface="Times New Roman" pitchFamily="18" charset="0"/>
          </a:endParaRPr>
        </a:p>
      </dgm:t>
    </dgm:pt>
    <dgm:pt modelId="{FBDBEF6C-EDB7-4234-BAA7-99069F800110}" type="pres">
      <dgm:prSet presAssocID="{4EEEA61E-42A3-4B52-BF97-CBC766153D32}" presName="hierChild1" presStyleCnt="0">
        <dgm:presLayoutVars>
          <dgm:orgChart val="1"/>
          <dgm:chPref val="1"/>
          <dgm:dir/>
          <dgm:animOne val="branch"/>
          <dgm:animLvl val="lvl"/>
          <dgm:resizeHandles/>
        </dgm:presLayoutVars>
      </dgm:prSet>
      <dgm:spPr/>
      <dgm:t>
        <a:bodyPr/>
        <a:lstStyle/>
        <a:p>
          <a:endParaRPr lang="ru-RU"/>
        </a:p>
      </dgm:t>
    </dgm:pt>
    <dgm:pt modelId="{19D8B61A-AD51-4C66-936C-84DE3A1CDFC2}" type="pres">
      <dgm:prSet presAssocID="{64AC92C4-3B52-47BD-A10E-40A8FA67AE26}" presName="hierRoot1" presStyleCnt="0">
        <dgm:presLayoutVars>
          <dgm:hierBranch val="init"/>
        </dgm:presLayoutVars>
      </dgm:prSet>
      <dgm:spPr/>
    </dgm:pt>
    <dgm:pt modelId="{DF7FC3FC-EF71-4D02-A855-3699C8B25BC1}" type="pres">
      <dgm:prSet presAssocID="{64AC92C4-3B52-47BD-A10E-40A8FA67AE26}" presName="rootComposite1" presStyleCnt="0"/>
      <dgm:spPr/>
    </dgm:pt>
    <dgm:pt modelId="{16DB04E0-EB9E-45DB-BB04-C1F07193B343}" type="pres">
      <dgm:prSet presAssocID="{64AC92C4-3B52-47BD-A10E-40A8FA67AE26}" presName="rootText1" presStyleLbl="node0" presStyleIdx="0" presStyleCnt="1">
        <dgm:presLayoutVars>
          <dgm:chPref val="3"/>
        </dgm:presLayoutVars>
      </dgm:prSet>
      <dgm:spPr/>
      <dgm:t>
        <a:bodyPr/>
        <a:lstStyle/>
        <a:p>
          <a:endParaRPr lang="ru-RU"/>
        </a:p>
      </dgm:t>
    </dgm:pt>
    <dgm:pt modelId="{4E161D84-A5C8-492F-AFC5-E1DD5EAE2C95}" type="pres">
      <dgm:prSet presAssocID="{64AC92C4-3B52-47BD-A10E-40A8FA67AE26}" presName="rootConnector1" presStyleLbl="node1" presStyleIdx="0" presStyleCnt="0"/>
      <dgm:spPr/>
      <dgm:t>
        <a:bodyPr/>
        <a:lstStyle/>
        <a:p>
          <a:endParaRPr lang="ru-RU"/>
        </a:p>
      </dgm:t>
    </dgm:pt>
    <dgm:pt modelId="{4B923FC3-2BBA-4CD9-8EF9-D7F63E6A3183}" type="pres">
      <dgm:prSet presAssocID="{64AC92C4-3B52-47BD-A10E-40A8FA67AE26}" presName="hierChild2" presStyleCnt="0"/>
      <dgm:spPr/>
    </dgm:pt>
    <dgm:pt modelId="{2996FE09-04A2-44B2-8989-8D48315839C1}" type="pres">
      <dgm:prSet presAssocID="{5846B02E-4F31-4D20-ABA6-9482F54ED867}" presName="Name37" presStyleLbl="parChTrans1D2" presStyleIdx="0" presStyleCnt="2"/>
      <dgm:spPr/>
      <dgm:t>
        <a:bodyPr/>
        <a:lstStyle/>
        <a:p>
          <a:endParaRPr lang="ru-RU"/>
        </a:p>
      </dgm:t>
    </dgm:pt>
    <dgm:pt modelId="{FD500AE2-3401-4918-9A1F-6CCB958580AD}" type="pres">
      <dgm:prSet presAssocID="{CD27C237-B623-4CCD-98A2-9083D248FC8A}" presName="hierRoot2" presStyleCnt="0">
        <dgm:presLayoutVars>
          <dgm:hierBranch val="init"/>
        </dgm:presLayoutVars>
      </dgm:prSet>
      <dgm:spPr/>
    </dgm:pt>
    <dgm:pt modelId="{D5DAD3AD-C9CC-4131-98AE-B2847D4082CA}" type="pres">
      <dgm:prSet presAssocID="{CD27C237-B623-4CCD-98A2-9083D248FC8A}" presName="rootComposite" presStyleCnt="0"/>
      <dgm:spPr/>
    </dgm:pt>
    <dgm:pt modelId="{2EB8658C-72E7-4AA5-B006-BB98E3610AF3}" type="pres">
      <dgm:prSet presAssocID="{CD27C237-B623-4CCD-98A2-9083D248FC8A}" presName="rootText" presStyleLbl="node2" presStyleIdx="0" presStyleCnt="2" custLinFactNeighborX="-2741" custLinFactNeighborY="4293">
        <dgm:presLayoutVars>
          <dgm:chPref val="3"/>
        </dgm:presLayoutVars>
      </dgm:prSet>
      <dgm:spPr/>
      <dgm:t>
        <a:bodyPr/>
        <a:lstStyle/>
        <a:p>
          <a:endParaRPr lang="ru-RU"/>
        </a:p>
      </dgm:t>
    </dgm:pt>
    <dgm:pt modelId="{A7BAE234-DEB2-4325-ABD2-8774F1E11230}" type="pres">
      <dgm:prSet presAssocID="{CD27C237-B623-4CCD-98A2-9083D248FC8A}" presName="rootConnector" presStyleLbl="node2" presStyleIdx="0" presStyleCnt="2"/>
      <dgm:spPr/>
      <dgm:t>
        <a:bodyPr/>
        <a:lstStyle/>
        <a:p>
          <a:endParaRPr lang="ru-RU"/>
        </a:p>
      </dgm:t>
    </dgm:pt>
    <dgm:pt modelId="{AD4B7571-24F5-443A-9DE4-160C9A5A0819}" type="pres">
      <dgm:prSet presAssocID="{CD27C237-B623-4CCD-98A2-9083D248FC8A}" presName="hierChild4" presStyleCnt="0"/>
      <dgm:spPr/>
    </dgm:pt>
    <dgm:pt modelId="{3BA9FF77-EB29-4A1D-93DD-C1A0BD48D530}" type="pres">
      <dgm:prSet presAssocID="{CD27C237-B623-4CCD-98A2-9083D248FC8A}" presName="hierChild5" presStyleCnt="0"/>
      <dgm:spPr/>
    </dgm:pt>
    <dgm:pt modelId="{DEBA4FDC-0B6A-4FFA-B531-C032FB305DF0}" type="pres">
      <dgm:prSet presAssocID="{5E6194E9-3112-4788-BE8F-AFCE9341F123}" presName="Name37" presStyleLbl="parChTrans1D2" presStyleIdx="1" presStyleCnt="2"/>
      <dgm:spPr/>
      <dgm:t>
        <a:bodyPr/>
        <a:lstStyle/>
        <a:p>
          <a:endParaRPr lang="ru-RU"/>
        </a:p>
      </dgm:t>
    </dgm:pt>
    <dgm:pt modelId="{8E7A8EC4-21B4-498D-9BD4-4E4027A6191F}" type="pres">
      <dgm:prSet presAssocID="{957C6967-A256-480F-A7F7-D3A9698185B9}" presName="hierRoot2" presStyleCnt="0">
        <dgm:presLayoutVars>
          <dgm:hierBranch val="init"/>
        </dgm:presLayoutVars>
      </dgm:prSet>
      <dgm:spPr/>
    </dgm:pt>
    <dgm:pt modelId="{2B3BCD85-269D-4653-B1D2-FB1453EF6A3F}" type="pres">
      <dgm:prSet presAssocID="{957C6967-A256-480F-A7F7-D3A9698185B9}" presName="rootComposite" presStyleCnt="0"/>
      <dgm:spPr/>
    </dgm:pt>
    <dgm:pt modelId="{39F83B96-F844-4F28-B703-2E9DB16BA5DB}" type="pres">
      <dgm:prSet presAssocID="{957C6967-A256-480F-A7F7-D3A9698185B9}" presName="rootText" presStyleLbl="node2" presStyleIdx="1" presStyleCnt="2">
        <dgm:presLayoutVars>
          <dgm:chPref val="3"/>
        </dgm:presLayoutVars>
      </dgm:prSet>
      <dgm:spPr/>
      <dgm:t>
        <a:bodyPr/>
        <a:lstStyle/>
        <a:p>
          <a:endParaRPr lang="ru-RU"/>
        </a:p>
      </dgm:t>
    </dgm:pt>
    <dgm:pt modelId="{20B79318-65B4-405A-AD1A-B48F7506A79D}" type="pres">
      <dgm:prSet presAssocID="{957C6967-A256-480F-A7F7-D3A9698185B9}" presName="rootConnector" presStyleLbl="node2" presStyleIdx="1" presStyleCnt="2"/>
      <dgm:spPr/>
      <dgm:t>
        <a:bodyPr/>
        <a:lstStyle/>
        <a:p>
          <a:endParaRPr lang="ru-RU"/>
        </a:p>
      </dgm:t>
    </dgm:pt>
    <dgm:pt modelId="{D0B4C333-C8F4-4DC2-908F-08CE8865CF88}" type="pres">
      <dgm:prSet presAssocID="{957C6967-A256-480F-A7F7-D3A9698185B9}" presName="hierChild4" presStyleCnt="0"/>
      <dgm:spPr/>
    </dgm:pt>
    <dgm:pt modelId="{46D73D77-4E1A-4A7C-A7E9-EDBD283C391C}" type="pres">
      <dgm:prSet presAssocID="{957C6967-A256-480F-A7F7-D3A9698185B9}" presName="hierChild5" presStyleCnt="0"/>
      <dgm:spPr/>
    </dgm:pt>
    <dgm:pt modelId="{A586EC9A-293A-435C-BEF7-CBF018B033AF}" type="pres">
      <dgm:prSet presAssocID="{64AC92C4-3B52-47BD-A10E-40A8FA67AE26}" presName="hierChild3" presStyleCnt="0"/>
      <dgm:spPr/>
    </dgm:pt>
  </dgm:ptLst>
  <dgm:cxnLst>
    <dgm:cxn modelId="{EB96B937-6CB6-4841-B76F-70EBBE30D684}" type="presOf" srcId="{CD27C237-B623-4CCD-98A2-9083D248FC8A}" destId="{2EB8658C-72E7-4AA5-B006-BB98E3610AF3}" srcOrd="0" destOrd="0" presId="urn:microsoft.com/office/officeart/2005/8/layout/orgChart1"/>
    <dgm:cxn modelId="{8AD429FA-3F3B-4F4B-9E3C-E9104F68C3B6}" type="presOf" srcId="{CD27C237-B623-4CCD-98A2-9083D248FC8A}" destId="{A7BAE234-DEB2-4325-ABD2-8774F1E11230}" srcOrd="1" destOrd="0" presId="urn:microsoft.com/office/officeart/2005/8/layout/orgChart1"/>
    <dgm:cxn modelId="{0CB474AA-8D51-4AF8-A439-D4AAC8DC84F5}" type="presOf" srcId="{64AC92C4-3B52-47BD-A10E-40A8FA67AE26}" destId="{16DB04E0-EB9E-45DB-BB04-C1F07193B343}" srcOrd="0" destOrd="0" presId="urn:microsoft.com/office/officeart/2005/8/layout/orgChart1"/>
    <dgm:cxn modelId="{02A961E6-038F-441E-8B59-B6DA2885DCA1}" srcId="{64AC92C4-3B52-47BD-A10E-40A8FA67AE26}" destId="{957C6967-A256-480F-A7F7-D3A9698185B9}" srcOrd="1" destOrd="0" parTransId="{5E6194E9-3112-4788-BE8F-AFCE9341F123}" sibTransId="{16632F9B-944D-47DB-A566-03CD92761EC5}"/>
    <dgm:cxn modelId="{187BCEA6-7E35-484A-B551-DCFCA999B70B}" type="presOf" srcId="{5E6194E9-3112-4788-BE8F-AFCE9341F123}" destId="{DEBA4FDC-0B6A-4FFA-B531-C032FB305DF0}" srcOrd="0" destOrd="0" presId="urn:microsoft.com/office/officeart/2005/8/layout/orgChart1"/>
    <dgm:cxn modelId="{4D9B4A15-9CDB-482D-876D-A8CB54C475B6}" srcId="{4EEEA61E-42A3-4B52-BF97-CBC766153D32}" destId="{64AC92C4-3B52-47BD-A10E-40A8FA67AE26}" srcOrd="0" destOrd="0" parTransId="{8F97D722-1CB3-47A5-AB8D-353FD3927352}" sibTransId="{FCC7D76D-0E0E-4130-9F8C-657D88DDB8C5}"/>
    <dgm:cxn modelId="{F28FD81F-8CB3-4C3D-A808-10FD9CAB8061}" type="presOf" srcId="{957C6967-A256-480F-A7F7-D3A9698185B9}" destId="{39F83B96-F844-4F28-B703-2E9DB16BA5DB}" srcOrd="0" destOrd="0" presId="urn:microsoft.com/office/officeart/2005/8/layout/orgChart1"/>
    <dgm:cxn modelId="{97A47770-DB93-4A06-B6C6-5E72537865E9}" type="presOf" srcId="{5846B02E-4F31-4D20-ABA6-9482F54ED867}" destId="{2996FE09-04A2-44B2-8989-8D48315839C1}" srcOrd="0" destOrd="0" presId="urn:microsoft.com/office/officeart/2005/8/layout/orgChart1"/>
    <dgm:cxn modelId="{3C6AD456-5528-41C3-B765-CC7C2A9B629D}" type="presOf" srcId="{4EEEA61E-42A3-4B52-BF97-CBC766153D32}" destId="{FBDBEF6C-EDB7-4234-BAA7-99069F800110}" srcOrd="0" destOrd="0" presId="urn:microsoft.com/office/officeart/2005/8/layout/orgChart1"/>
    <dgm:cxn modelId="{6899F467-5F5E-4236-86B5-DF2F3F2AEC21}" type="presOf" srcId="{957C6967-A256-480F-A7F7-D3A9698185B9}" destId="{20B79318-65B4-405A-AD1A-B48F7506A79D}" srcOrd="1" destOrd="0" presId="urn:microsoft.com/office/officeart/2005/8/layout/orgChart1"/>
    <dgm:cxn modelId="{D747FAC5-0620-4F85-82FC-F4670FC142F6}" srcId="{64AC92C4-3B52-47BD-A10E-40A8FA67AE26}" destId="{CD27C237-B623-4CCD-98A2-9083D248FC8A}" srcOrd="0" destOrd="0" parTransId="{5846B02E-4F31-4D20-ABA6-9482F54ED867}" sibTransId="{7885CFA1-FB8F-4294-9A20-4ED649413AAB}"/>
    <dgm:cxn modelId="{8FD49709-DA83-49B6-8CE6-85129E1E7BD9}" type="presOf" srcId="{64AC92C4-3B52-47BD-A10E-40A8FA67AE26}" destId="{4E161D84-A5C8-492F-AFC5-E1DD5EAE2C95}" srcOrd="1" destOrd="0" presId="urn:microsoft.com/office/officeart/2005/8/layout/orgChart1"/>
    <dgm:cxn modelId="{1F58E46A-F646-4C19-BF24-DED110D1C7DA}" type="presParOf" srcId="{FBDBEF6C-EDB7-4234-BAA7-99069F800110}" destId="{19D8B61A-AD51-4C66-936C-84DE3A1CDFC2}" srcOrd="0" destOrd="0" presId="urn:microsoft.com/office/officeart/2005/8/layout/orgChart1"/>
    <dgm:cxn modelId="{0789CFC6-DB16-478F-85AB-CFD645100EA6}" type="presParOf" srcId="{19D8B61A-AD51-4C66-936C-84DE3A1CDFC2}" destId="{DF7FC3FC-EF71-4D02-A855-3699C8B25BC1}" srcOrd="0" destOrd="0" presId="urn:microsoft.com/office/officeart/2005/8/layout/orgChart1"/>
    <dgm:cxn modelId="{90CB7E91-5AB9-492D-9872-A3C1A40310E0}" type="presParOf" srcId="{DF7FC3FC-EF71-4D02-A855-3699C8B25BC1}" destId="{16DB04E0-EB9E-45DB-BB04-C1F07193B343}" srcOrd="0" destOrd="0" presId="urn:microsoft.com/office/officeart/2005/8/layout/orgChart1"/>
    <dgm:cxn modelId="{F907C535-0BCF-423F-A2F2-8E4BEE46F022}" type="presParOf" srcId="{DF7FC3FC-EF71-4D02-A855-3699C8B25BC1}" destId="{4E161D84-A5C8-492F-AFC5-E1DD5EAE2C95}" srcOrd="1" destOrd="0" presId="urn:microsoft.com/office/officeart/2005/8/layout/orgChart1"/>
    <dgm:cxn modelId="{1E2E0A84-A974-4B36-AC12-9789CB8D4412}" type="presParOf" srcId="{19D8B61A-AD51-4C66-936C-84DE3A1CDFC2}" destId="{4B923FC3-2BBA-4CD9-8EF9-D7F63E6A3183}" srcOrd="1" destOrd="0" presId="urn:microsoft.com/office/officeart/2005/8/layout/orgChart1"/>
    <dgm:cxn modelId="{825D09D4-5519-43A6-B736-BE80EB7C2E2C}" type="presParOf" srcId="{4B923FC3-2BBA-4CD9-8EF9-D7F63E6A3183}" destId="{2996FE09-04A2-44B2-8989-8D48315839C1}" srcOrd="0" destOrd="0" presId="urn:microsoft.com/office/officeart/2005/8/layout/orgChart1"/>
    <dgm:cxn modelId="{A5285174-5C14-44D5-A67A-5E6E967238AD}" type="presParOf" srcId="{4B923FC3-2BBA-4CD9-8EF9-D7F63E6A3183}" destId="{FD500AE2-3401-4918-9A1F-6CCB958580AD}" srcOrd="1" destOrd="0" presId="urn:microsoft.com/office/officeart/2005/8/layout/orgChart1"/>
    <dgm:cxn modelId="{72A3484E-0E3B-45A4-95A9-A51EA1244DAC}" type="presParOf" srcId="{FD500AE2-3401-4918-9A1F-6CCB958580AD}" destId="{D5DAD3AD-C9CC-4131-98AE-B2847D4082CA}" srcOrd="0" destOrd="0" presId="urn:microsoft.com/office/officeart/2005/8/layout/orgChart1"/>
    <dgm:cxn modelId="{F4ABA694-8CDC-4547-98FB-0E56C31F7ABB}" type="presParOf" srcId="{D5DAD3AD-C9CC-4131-98AE-B2847D4082CA}" destId="{2EB8658C-72E7-4AA5-B006-BB98E3610AF3}" srcOrd="0" destOrd="0" presId="urn:microsoft.com/office/officeart/2005/8/layout/orgChart1"/>
    <dgm:cxn modelId="{9EE21DC6-37E4-41F5-8770-D68DEE842C43}" type="presParOf" srcId="{D5DAD3AD-C9CC-4131-98AE-B2847D4082CA}" destId="{A7BAE234-DEB2-4325-ABD2-8774F1E11230}" srcOrd="1" destOrd="0" presId="urn:microsoft.com/office/officeart/2005/8/layout/orgChart1"/>
    <dgm:cxn modelId="{37F98D74-A525-426A-AD3B-E8A77F10F35D}" type="presParOf" srcId="{FD500AE2-3401-4918-9A1F-6CCB958580AD}" destId="{AD4B7571-24F5-443A-9DE4-160C9A5A0819}" srcOrd="1" destOrd="0" presId="urn:microsoft.com/office/officeart/2005/8/layout/orgChart1"/>
    <dgm:cxn modelId="{E7544BE4-58EA-4330-BCCE-304653408EA6}" type="presParOf" srcId="{FD500AE2-3401-4918-9A1F-6CCB958580AD}" destId="{3BA9FF77-EB29-4A1D-93DD-C1A0BD48D530}" srcOrd="2" destOrd="0" presId="urn:microsoft.com/office/officeart/2005/8/layout/orgChart1"/>
    <dgm:cxn modelId="{1CB979D3-9976-4961-BED0-56845B4D7D3B}" type="presParOf" srcId="{4B923FC3-2BBA-4CD9-8EF9-D7F63E6A3183}" destId="{DEBA4FDC-0B6A-4FFA-B531-C032FB305DF0}" srcOrd="2" destOrd="0" presId="urn:microsoft.com/office/officeart/2005/8/layout/orgChart1"/>
    <dgm:cxn modelId="{AC61FE8B-5ED3-4B78-A5BF-0ECDE0C00748}" type="presParOf" srcId="{4B923FC3-2BBA-4CD9-8EF9-D7F63E6A3183}" destId="{8E7A8EC4-21B4-498D-9BD4-4E4027A6191F}" srcOrd="3" destOrd="0" presId="urn:microsoft.com/office/officeart/2005/8/layout/orgChart1"/>
    <dgm:cxn modelId="{126194A4-7349-47EF-8B7F-EB5D183C840F}" type="presParOf" srcId="{8E7A8EC4-21B4-498D-9BD4-4E4027A6191F}" destId="{2B3BCD85-269D-4653-B1D2-FB1453EF6A3F}" srcOrd="0" destOrd="0" presId="urn:microsoft.com/office/officeart/2005/8/layout/orgChart1"/>
    <dgm:cxn modelId="{49C1A3B5-9024-43C2-8DF3-91CDED71142E}" type="presParOf" srcId="{2B3BCD85-269D-4653-B1D2-FB1453EF6A3F}" destId="{39F83B96-F844-4F28-B703-2E9DB16BA5DB}" srcOrd="0" destOrd="0" presId="urn:microsoft.com/office/officeart/2005/8/layout/orgChart1"/>
    <dgm:cxn modelId="{30121853-16B2-47A8-BDE5-15C2139ED5FA}" type="presParOf" srcId="{2B3BCD85-269D-4653-B1D2-FB1453EF6A3F}" destId="{20B79318-65B4-405A-AD1A-B48F7506A79D}" srcOrd="1" destOrd="0" presId="urn:microsoft.com/office/officeart/2005/8/layout/orgChart1"/>
    <dgm:cxn modelId="{79A3983B-F591-4C7D-8051-C154A31826EB}" type="presParOf" srcId="{8E7A8EC4-21B4-498D-9BD4-4E4027A6191F}" destId="{D0B4C333-C8F4-4DC2-908F-08CE8865CF88}" srcOrd="1" destOrd="0" presId="urn:microsoft.com/office/officeart/2005/8/layout/orgChart1"/>
    <dgm:cxn modelId="{061C3890-8913-4CF6-8DAC-DC75376E5204}" type="presParOf" srcId="{8E7A8EC4-21B4-498D-9BD4-4E4027A6191F}" destId="{46D73D77-4E1A-4A7C-A7E9-EDBD283C391C}" srcOrd="2" destOrd="0" presId="urn:microsoft.com/office/officeart/2005/8/layout/orgChart1"/>
    <dgm:cxn modelId="{B16FD5FD-C6D0-4591-A93E-CF6ED8C930E5}" type="presParOf" srcId="{19D8B61A-AD51-4C66-936C-84DE3A1CDFC2}" destId="{A586EC9A-293A-435C-BEF7-CBF018B033AF}" srcOrd="2"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FAE0DCDF-73F6-431C-9764-BA02D4BBC50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250F34AD-5CC4-4BBE-A843-53A55280B9FC}">
      <dgm:prSet phldrT="[Текст]" custT="1"/>
      <dgm:spPr/>
      <dgm:t>
        <a:bodyPr/>
        <a:lstStyle/>
        <a:p>
          <a:r>
            <a:rPr lang="kk-KZ" sz="3200" dirty="0" smtClean="0">
              <a:latin typeface="Times New Roman" pitchFamily="18" charset="0"/>
              <a:cs typeface="Times New Roman" pitchFamily="18" charset="0"/>
            </a:rPr>
            <a:t>Аналитикалық әдіс</a:t>
          </a:r>
          <a:endParaRPr lang="ru-RU" sz="3200" dirty="0">
            <a:latin typeface="Times New Roman" pitchFamily="18" charset="0"/>
            <a:cs typeface="Times New Roman" pitchFamily="18" charset="0"/>
          </a:endParaRPr>
        </a:p>
      </dgm:t>
    </dgm:pt>
    <dgm:pt modelId="{91C43539-C8D1-4F8F-AF46-5FB7469A6359}" type="parTrans" cxnId="{08BEFBB5-19FD-4035-9D3C-786FA6C9DBEB}">
      <dgm:prSet/>
      <dgm:spPr/>
      <dgm:t>
        <a:bodyPr/>
        <a:lstStyle/>
        <a:p>
          <a:endParaRPr lang="ru-RU"/>
        </a:p>
      </dgm:t>
    </dgm:pt>
    <dgm:pt modelId="{7817028E-2DD7-47CA-8AD2-2BACCD51D256}" type="sibTrans" cxnId="{08BEFBB5-19FD-4035-9D3C-786FA6C9DBEB}">
      <dgm:prSet/>
      <dgm:spPr/>
      <dgm:t>
        <a:bodyPr/>
        <a:lstStyle/>
        <a:p>
          <a:endParaRPr lang="ru-RU"/>
        </a:p>
      </dgm:t>
    </dgm:pt>
    <dgm:pt modelId="{4410E0DB-5889-4F18-A9B2-AAA86A4D8113}">
      <dgm:prSet phldrT="[Текст]" custT="1"/>
      <dgm:spPr/>
      <dgm:t>
        <a:bodyPr/>
        <a:lstStyle/>
        <a:p>
          <a:r>
            <a:rPr lang="ru-RU" sz="2000" b="1" dirty="0" err="1" smtClean="0">
              <a:latin typeface="Times New Roman" pitchFamily="18" charset="0"/>
              <a:cs typeface="Times New Roman" pitchFamily="18" charset="0"/>
            </a:rPr>
            <a:t>Аналитикалық-есептік мөлшерлеу </a:t>
          </a:r>
          <a:r>
            <a:rPr lang="ru-RU" sz="2000" dirty="0" err="1" smtClean="0">
              <a:latin typeface="Times New Roman" pitchFamily="18" charset="0"/>
              <a:cs typeface="Times New Roman" pitchFamily="18" charset="0"/>
            </a:rPr>
            <a:t>кәсіпорындағы нақты еңбек мөлшерін алдын-ала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жасалған нормативтер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көмегімен анықтауды ұсынады.</a:t>
          </a:r>
          <a:endParaRPr lang="ru-RU" sz="2000" dirty="0">
            <a:latin typeface="Times New Roman" pitchFamily="18" charset="0"/>
            <a:cs typeface="Times New Roman" pitchFamily="18" charset="0"/>
          </a:endParaRPr>
        </a:p>
      </dgm:t>
    </dgm:pt>
    <dgm:pt modelId="{FD29D343-1106-46DE-8647-3EB562839F2B}" type="parTrans" cxnId="{135D7DE3-AFAF-4250-82E4-5653A67C4477}">
      <dgm:prSet/>
      <dgm:spPr/>
      <dgm:t>
        <a:bodyPr/>
        <a:lstStyle/>
        <a:p>
          <a:endParaRPr lang="ru-RU"/>
        </a:p>
      </dgm:t>
    </dgm:pt>
    <dgm:pt modelId="{5D3288BE-9193-4F92-A593-CB040EFEC9D2}" type="sibTrans" cxnId="{135D7DE3-AFAF-4250-82E4-5653A67C4477}">
      <dgm:prSet/>
      <dgm:spPr/>
      <dgm:t>
        <a:bodyPr/>
        <a:lstStyle/>
        <a:p>
          <a:endParaRPr lang="ru-RU"/>
        </a:p>
      </dgm:t>
    </dgm:pt>
    <dgm:pt modelId="{292269FA-9BF6-441E-87B8-8A6F1D429334}">
      <dgm:prSet custT="1"/>
      <dgm:spPr/>
      <dgm:t>
        <a:bodyPr/>
        <a:lstStyle/>
        <a:p>
          <a:r>
            <a:rPr lang="ru-RU" sz="2000" b="1" dirty="0" err="1" smtClean="0">
              <a:latin typeface="Times New Roman" pitchFamily="18" charset="0"/>
              <a:cs typeface="Times New Roman" pitchFamily="18" charset="0"/>
            </a:rPr>
            <a:t>Аналитикалық-эксперименталды мөлшерлеу </a:t>
          </a:r>
          <a:r>
            <a:rPr lang="ru-RU" sz="2000" dirty="0" err="1" smtClean="0">
              <a:latin typeface="Times New Roman" pitchFamily="18" charset="0"/>
              <a:cs typeface="Times New Roman" pitchFamily="18" charset="0"/>
            </a:rPr>
            <a:t>байқау және өзге </a:t>
          </a:r>
          <a:r>
            <a:rPr lang="ru-RU" sz="2000" dirty="0" smtClean="0">
              <a:latin typeface="Times New Roman" pitchFamily="18" charset="0"/>
              <a:cs typeface="Times New Roman" pitchFamily="18" charset="0"/>
            </a:rPr>
            <a:t>де </a:t>
          </a:r>
          <a:r>
            <a:rPr lang="ru-RU" sz="2000" dirty="0" err="1" smtClean="0">
              <a:latin typeface="Times New Roman" pitchFamily="18" charset="0"/>
              <a:cs typeface="Times New Roman" pitchFamily="18" charset="0"/>
            </a:rPr>
            <a:t>зерттеулер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жүргізуді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сондай-ақ тікелей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кәсіпорында еңбек шығындарының мөлшерін анықтау үшін қажет есептеулер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ұсынады</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dgm:t>
    </dgm:pt>
    <dgm:pt modelId="{46EB6CF4-518C-4F8E-9F81-9C6EF863EBAF}" type="parTrans" cxnId="{18B82A2B-81BD-4E86-8A26-D07B3C4DFFF5}">
      <dgm:prSet/>
      <dgm:spPr/>
      <dgm:t>
        <a:bodyPr/>
        <a:lstStyle/>
        <a:p>
          <a:endParaRPr lang="ru-RU"/>
        </a:p>
      </dgm:t>
    </dgm:pt>
    <dgm:pt modelId="{94BA008B-37C0-4C95-9E02-FC27641A5B7E}" type="sibTrans" cxnId="{18B82A2B-81BD-4E86-8A26-D07B3C4DFFF5}">
      <dgm:prSet/>
      <dgm:spPr/>
      <dgm:t>
        <a:bodyPr/>
        <a:lstStyle/>
        <a:p>
          <a:endParaRPr lang="ru-RU"/>
        </a:p>
      </dgm:t>
    </dgm:pt>
    <dgm:pt modelId="{6A29A4DD-1D8E-47ED-8F42-AB5101D8C739}" type="pres">
      <dgm:prSet presAssocID="{FAE0DCDF-73F6-431C-9764-BA02D4BBC506}" presName="hierChild1" presStyleCnt="0">
        <dgm:presLayoutVars>
          <dgm:chPref val="1"/>
          <dgm:dir/>
          <dgm:animOne val="branch"/>
          <dgm:animLvl val="lvl"/>
          <dgm:resizeHandles/>
        </dgm:presLayoutVars>
      </dgm:prSet>
      <dgm:spPr/>
      <dgm:t>
        <a:bodyPr/>
        <a:lstStyle/>
        <a:p>
          <a:endParaRPr lang="ru-RU"/>
        </a:p>
      </dgm:t>
    </dgm:pt>
    <dgm:pt modelId="{8440FD3D-3B13-466E-A905-7792FDF8EBFE}" type="pres">
      <dgm:prSet presAssocID="{250F34AD-5CC4-4BBE-A843-53A55280B9FC}" presName="hierRoot1" presStyleCnt="0"/>
      <dgm:spPr/>
    </dgm:pt>
    <dgm:pt modelId="{4E10824E-49CF-40C7-8E85-FE8C5CC18B6B}" type="pres">
      <dgm:prSet presAssocID="{250F34AD-5CC4-4BBE-A843-53A55280B9FC}" presName="composite" presStyleCnt="0"/>
      <dgm:spPr/>
    </dgm:pt>
    <dgm:pt modelId="{B3F5096C-DFEE-49B4-A7EE-D09B238E70B2}" type="pres">
      <dgm:prSet presAssocID="{250F34AD-5CC4-4BBE-A843-53A55280B9FC}" presName="background" presStyleLbl="node0" presStyleIdx="0" presStyleCnt="1"/>
      <dgm:spPr/>
    </dgm:pt>
    <dgm:pt modelId="{DA1D62CE-8F85-45F5-BCF2-C879A13D9F70}" type="pres">
      <dgm:prSet presAssocID="{250F34AD-5CC4-4BBE-A843-53A55280B9FC}" presName="text" presStyleLbl="fgAcc0" presStyleIdx="0" presStyleCnt="1" custScaleX="121822" custLinFactNeighborX="1735" custLinFactNeighborY="3462">
        <dgm:presLayoutVars>
          <dgm:chPref val="3"/>
        </dgm:presLayoutVars>
      </dgm:prSet>
      <dgm:spPr/>
      <dgm:t>
        <a:bodyPr/>
        <a:lstStyle/>
        <a:p>
          <a:endParaRPr lang="ru-RU"/>
        </a:p>
      </dgm:t>
    </dgm:pt>
    <dgm:pt modelId="{E1BEE871-A5F0-45BA-AB69-EE9392C2CF62}" type="pres">
      <dgm:prSet presAssocID="{250F34AD-5CC4-4BBE-A843-53A55280B9FC}" presName="hierChild2" presStyleCnt="0"/>
      <dgm:spPr/>
    </dgm:pt>
    <dgm:pt modelId="{90E290B0-CF28-4F62-A4E4-06E807172292}" type="pres">
      <dgm:prSet presAssocID="{46EB6CF4-518C-4F8E-9F81-9C6EF863EBAF}" presName="Name10" presStyleLbl="parChTrans1D2" presStyleIdx="0" presStyleCnt="2"/>
      <dgm:spPr/>
      <dgm:t>
        <a:bodyPr/>
        <a:lstStyle/>
        <a:p>
          <a:endParaRPr lang="ru-RU"/>
        </a:p>
      </dgm:t>
    </dgm:pt>
    <dgm:pt modelId="{D1A983CC-F775-4E6E-A1DA-71DB72C1B488}" type="pres">
      <dgm:prSet presAssocID="{292269FA-9BF6-441E-87B8-8A6F1D429334}" presName="hierRoot2" presStyleCnt="0"/>
      <dgm:spPr/>
    </dgm:pt>
    <dgm:pt modelId="{74676AF4-247D-4FC3-B4FA-6D460865B421}" type="pres">
      <dgm:prSet presAssocID="{292269FA-9BF6-441E-87B8-8A6F1D429334}" presName="composite2" presStyleCnt="0"/>
      <dgm:spPr/>
    </dgm:pt>
    <dgm:pt modelId="{4B3F5A9F-CEE6-40FC-9B3C-435BAA69B6BA}" type="pres">
      <dgm:prSet presAssocID="{292269FA-9BF6-441E-87B8-8A6F1D429334}" presName="background2" presStyleLbl="node2" presStyleIdx="0" presStyleCnt="2"/>
      <dgm:spPr/>
    </dgm:pt>
    <dgm:pt modelId="{19C7C94D-D778-409F-A26C-E95DF528B681}" type="pres">
      <dgm:prSet presAssocID="{292269FA-9BF6-441E-87B8-8A6F1D429334}" presName="text2" presStyleLbl="fgAcc2" presStyleIdx="0" presStyleCnt="2" custScaleX="136436" custScaleY="147817">
        <dgm:presLayoutVars>
          <dgm:chPref val="3"/>
        </dgm:presLayoutVars>
      </dgm:prSet>
      <dgm:spPr/>
      <dgm:t>
        <a:bodyPr/>
        <a:lstStyle/>
        <a:p>
          <a:endParaRPr lang="ru-RU"/>
        </a:p>
      </dgm:t>
    </dgm:pt>
    <dgm:pt modelId="{5FB4A958-EF17-4F74-B6A7-0817831D4E14}" type="pres">
      <dgm:prSet presAssocID="{292269FA-9BF6-441E-87B8-8A6F1D429334}" presName="hierChild3" presStyleCnt="0"/>
      <dgm:spPr/>
    </dgm:pt>
    <dgm:pt modelId="{D64F5A15-AC46-4CCF-A425-E646BBB74EE1}" type="pres">
      <dgm:prSet presAssocID="{FD29D343-1106-46DE-8647-3EB562839F2B}" presName="Name10" presStyleLbl="parChTrans1D2" presStyleIdx="1" presStyleCnt="2"/>
      <dgm:spPr/>
      <dgm:t>
        <a:bodyPr/>
        <a:lstStyle/>
        <a:p>
          <a:endParaRPr lang="ru-RU"/>
        </a:p>
      </dgm:t>
    </dgm:pt>
    <dgm:pt modelId="{FAB9E2D6-7C4D-42C7-9A9D-8D0224AADBDB}" type="pres">
      <dgm:prSet presAssocID="{4410E0DB-5889-4F18-A9B2-AAA86A4D8113}" presName="hierRoot2" presStyleCnt="0"/>
      <dgm:spPr/>
    </dgm:pt>
    <dgm:pt modelId="{E6F0B4AA-BF27-46BF-93F5-805F1AF09616}" type="pres">
      <dgm:prSet presAssocID="{4410E0DB-5889-4F18-A9B2-AAA86A4D8113}" presName="composite2" presStyleCnt="0"/>
      <dgm:spPr/>
    </dgm:pt>
    <dgm:pt modelId="{D5E5EA0A-4B33-4556-B1C3-BCF150F731D6}" type="pres">
      <dgm:prSet presAssocID="{4410E0DB-5889-4F18-A9B2-AAA86A4D8113}" presName="background2" presStyleLbl="node2" presStyleIdx="1" presStyleCnt="2"/>
      <dgm:spPr/>
    </dgm:pt>
    <dgm:pt modelId="{C213AE28-FD5C-4B3F-975E-5EB1E65D3CBF}" type="pres">
      <dgm:prSet presAssocID="{4410E0DB-5889-4F18-A9B2-AAA86A4D8113}" presName="text2" presStyleLbl="fgAcc2" presStyleIdx="1" presStyleCnt="2" custScaleX="128297" custScaleY="147735">
        <dgm:presLayoutVars>
          <dgm:chPref val="3"/>
        </dgm:presLayoutVars>
      </dgm:prSet>
      <dgm:spPr/>
      <dgm:t>
        <a:bodyPr/>
        <a:lstStyle/>
        <a:p>
          <a:endParaRPr lang="ru-RU"/>
        </a:p>
      </dgm:t>
    </dgm:pt>
    <dgm:pt modelId="{62EFF7D3-E39E-4B3F-8801-3A986BF64FAF}" type="pres">
      <dgm:prSet presAssocID="{4410E0DB-5889-4F18-A9B2-AAA86A4D8113}" presName="hierChild3" presStyleCnt="0"/>
      <dgm:spPr/>
    </dgm:pt>
  </dgm:ptLst>
  <dgm:cxnLst>
    <dgm:cxn modelId="{34C99400-6C42-493B-85FE-81E1048E5B77}" type="presOf" srcId="{4410E0DB-5889-4F18-A9B2-AAA86A4D8113}" destId="{C213AE28-FD5C-4B3F-975E-5EB1E65D3CBF}" srcOrd="0" destOrd="0" presId="urn:microsoft.com/office/officeart/2005/8/layout/hierarchy1"/>
    <dgm:cxn modelId="{9A9202A1-DB17-48B5-ACDA-3EBBFD560A88}" type="presOf" srcId="{250F34AD-5CC4-4BBE-A843-53A55280B9FC}" destId="{DA1D62CE-8F85-45F5-BCF2-C879A13D9F70}" srcOrd="0" destOrd="0" presId="urn:microsoft.com/office/officeart/2005/8/layout/hierarchy1"/>
    <dgm:cxn modelId="{08BEFBB5-19FD-4035-9D3C-786FA6C9DBEB}" srcId="{FAE0DCDF-73F6-431C-9764-BA02D4BBC506}" destId="{250F34AD-5CC4-4BBE-A843-53A55280B9FC}" srcOrd="0" destOrd="0" parTransId="{91C43539-C8D1-4F8F-AF46-5FB7469A6359}" sibTransId="{7817028E-2DD7-47CA-8AD2-2BACCD51D256}"/>
    <dgm:cxn modelId="{31CE3661-693F-4905-9A72-942B7B1EF687}" type="presOf" srcId="{46EB6CF4-518C-4F8E-9F81-9C6EF863EBAF}" destId="{90E290B0-CF28-4F62-A4E4-06E807172292}" srcOrd="0" destOrd="0" presId="urn:microsoft.com/office/officeart/2005/8/layout/hierarchy1"/>
    <dgm:cxn modelId="{BDB0CC5E-71A6-4005-BCD6-52CC004B4BCD}" type="presOf" srcId="{FD29D343-1106-46DE-8647-3EB562839F2B}" destId="{D64F5A15-AC46-4CCF-A425-E646BBB74EE1}" srcOrd="0" destOrd="0" presId="urn:microsoft.com/office/officeart/2005/8/layout/hierarchy1"/>
    <dgm:cxn modelId="{18B82A2B-81BD-4E86-8A26-D07B3C4DFFF5}" srcId="{250F34AD-5CC4-4BBE-A843-53A55280B9FC}" destId="{292269FA-9BF6-441E-87B8-8A6F1D429334}" srcOrd="0" destOrd="0" parTransId="{46EB6CF4-518C-4F8E-9F81-9C6EF863EBAF}" sibTransId="{94BA008B-37C0-4C95-9E02-FC27641A5B7E}"/>
    <dgm:cxn modelId="{EFA2CF84-E582-48F5-8AFE-E69028C9BDEB}" type="presOf" srcId="{FAE0DCDF-73F6-431C-9764-BA02D4BBC506}" destId="{6A29A4DD-1D8E-47ED-8F42-AB5101D8C739}" srcOrd="0" destOrd="0" presId="urn:microsoft.com/office/officeart/2005/8/layout/hierarchy1"/>
    <dgm:cxn modelId="{135D7DE3-AFAF-4250-82E4-5653A67C4477}" srcId="{250F34AD-5CC4-4BBE-A843-53A55280B9FC}" destId="{4410E0DB-5889-4F18-A9B2-AAA86A4D8113}" srcOrd="1" destOrd="0" parTransId="{FD29D343-1106-46DE-8647-3EB562839F2B}" sibTransId="{5D3288BE-9193-4F92-A593-CB040EFEC9D2}"/>
    <dgm:cxn modelId="{EE49C141-428E-4D50-960E-A466D7129788}" type="presOf" srcId="{292269FA-9BF6-441E-87B8-8A6F1D429334}" destId="{19C7C94D-D778-409F-A26C-E95DF528B681}" srcOrd="0" destOrd="0" presId="urn:microsoft.com/office/officeart/2005/8/layout/hierarchy1"/>
    <dgm:cxn modelId="{0656A877-98C0-4B7E-920F-84D0AB2F7F58}" type="presParOf" srcId="{6A29A4DD-1D8E-47ED-8F42-AB5101D8C739}" destId="{8440FD3D-3B13-466E-A905-7792FDF8EBFE}" srcOrd="0" destOrd="0" presId="urn:microsoft.com/office/officeart/2005/8/layout/hierarchy1"/>
    <dgm:cxn modelId="{6180CECC-3665-485E-A588-3B2A5F323A55}" type="presParOf" srcId="{8440FD3D-3B13-466E-A905-7792FDF8EBFE}" destId="{4E10824E-49CF-40C7-8E85-FE8C5CC18B6B}" srcOrd="0" destOrd="0" presId="urn:microsoft.com/office/officeart/2005/8/layout/hierarchy1"/>
    <dgm:cxn modelId="{4CF9ED7D-D30A-4E05-A920-23C274D40DFF}" type="presParOf" srcId="{4E10824E-49CF-40C7-8E85-FE8C5CC18B6B}" destId="{B3F5096C-DFEE-49B4-A7EE-D09B238E70B2}" srcOrd="0" destOrd="0" presId="urn:microsoft.com/office/officeart/2005/8/layout/hierarchy1"/>
    <dgm:cxn modelId="{B23CC6EE-C38D-4C23-B930-9B5A785E37F0}" type="presParOf" srcId="{4E10824E-49CF-40C7-8E85-FE8C5CC18B6B}" destId="{DA1D62CE-8F85-45F5-BCF2-C879A13D9F70}" srcOrd="1" destOrd="0" presId="urn:microsoft.com/office/officeart/2005/8/layout/hierarchy1"/>
    <dgm:cxn modelId="{F01DABD8-2E1A-4F8A-B3E8-E64514D02DED}" type="presParOf" srcId="{8440FD3D-3B13-466E-A905-7792FDF8EBFE}" destId="{E1BEE871-A5F0-45BA-AB69-EE9392C2CF62}" srcOrd="1" destOrd="0" presId="urn:microsoft.com/office/officeart/2005/8/layout/hierarchy1"/>
    <dgm:cxn modelId="{314481BF-7E4B-46E0-92F3-2171F54DD9A3}" type="presParOf" srcId="{E1BEE871-A5F0-45BA-AB69-EE9392C2CF62}" destId="{90E290B0-CF28-4F62-A4E4-06E807172292}" srcOrd="0" destOrd="0" presId="urn:microsoft.com/office/officeart/2005/8/layout/hierarchy1"/>
    <dgm:cxn modelId="{AFF7B553-4884-4234-A304-E5031652D884}" type="presParOf" srcId="{E1BEE871-A5F0-45BA-AB69-EE9392C2CF62}" destId="{D1A983CC-F775-4E6E-A1DA-71DB72C1B488}" srcOrd="1" destOrd="0" presId="urn:microsoft.com/office/officeart/2005/8/layout/hierarchy1"/>
    <dgm:cxn modelId="{5D8E6F5C-225F-4A17-B998-09EDE47DA2F3}" type="presParOf" srcId="{D1A983CC-F775-4E6E-A1DA-71DB72C1B488}" destId="{74676AF4-247D-4FC3-B4FA-6D460865B421}" srcOrd="0" destOrd="0" presId="urn:microsoft.com/office/officeart/2005/8/layout/hierarchy1"/>
    <dgm:cxn modelId="{18D5C33F-C44A-41C9-9378-D1597CD014AA}" type="presParOf" srcId="{74676AF4-247D-4FC3-B4FA-6D460865B421}" destId="{4B3F5A9F-CEE6-40FC-9B3C-435BAA69B6BA}" srcOrd="0" destOrd="0" presId="urn:microsoft.com/office/officeart/2005/8/layout/hierarchy1"/>
    <dgm:cxn modelId="{9B71EB43-2981-46A2-8192-B5D2A7C70470}" type="presParOf" srcId="{74676AF4-247D-4FC3-B4FA-6D460865B421}" destId="{19C7C94D-D778-409F-A26C-E95DF528B681}" srcOrd="1" destOrd="0" presId="urn:microsoft.com/office/officeart/2005/8/layout/hierarchy1"/>
    <dgm:cxn modelId="{292F5EE1-94BF-4572-B12C-F05113F18659}" type="presParOf" srcId="{D1A983CC-F775-4E6E-A1DA-71DB72C1B488}" destId="{5FB4A958-EF17-4F74-B6A7-0817831D4E14}" srcOrd="1" destOrd="0" presId="urn:microsoft.com/office/officeart/2005/8/layout/hierarchy1"/>
    <dgm:cxn modelId="{477297B5-0B40-49DC-9C0C-A3683671B570}" type="presParOf" srcId="{E1BEE871-A5F0-45BA-AB69-EE9392C2CF62}" destId="{D64F5A15-AC46-4CCF-A425-E646BBB74EE1}" srcOrd="2" destOrd="0" presId="urn:microsoft.com/office/officeart/2005/8/layout/hierarchy1"/>
    <dgm:cxn modelId="{0DA0E5ED-308E-4E43-8654-399EA64FAEEB}" type="presParOf" srcId="{E1BEE871-A5F0-45BA-AB69-EE9392C2CF62}" destId="{FAB9E2D6-7C4D-42C7-9A9D-8D0224AADBDB}" srcOrd="3" destOrd="0" presId="urn:microsoft.com/office/officeart/2005/8/layout/hierarchy1"/>
    <dgm:cxn modelId="{EF99B90E-1AC3-4656-973A-4F6997891526}" type="presParOf" srcId="{FAB9E2D6-7C4D-42C7-9A9D-8D0224AADBDB}" destId="{E6F0B4AA-BF27-46BF-93F5-805F1AF09616}" srcOrd="0" destOrd="0" presId="urn:microsoft.com/office/officeart/2005/8/layout/hierarchy1"/>
    <dgm:cxn modelId="{5F32C29B-6A7B-470F-B4A9-C27F9E114C5C}" type="presParOf" srcId="{E6F0B4AA-BF27-46BF-93F5-805F1AF09616}" destId="{D5E5EA0A-4B33-4556-B1C3-BCF150F731D6}" srcOrd="0" destOrd="0" presId="urn:microsoft.com/office/officeart/2005/8/layout/hierarchy1"/>
    <dgm:cxn modelId="{C27F06C5-A678-420E-8907-A20A4085FC4E}" type="presParOf" srcId="{E6F0B4AA-BF27-46BF-93F5-805F1AF09616}" destId="{C213AE28-FD5C-4B3F-975E-5EB1E65D3CBF}" srcOrd="1" destOrd="0" presId="urn:microsoft.com/office/officeart/2005/8/layout/hierarchy1"/>
    <dgm:cxn modelId="{36BCC3AD-7F3E-4126-9D51-38274A8BF011}" type="presParOf" srcId="{FAB9E2D6-7C4D-42C7-9A9D-8D0224AADBDB}" destId="{62EFF7D3-E39E-4B3F-8801-3A986BF64FAF}"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10.04.2018</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10.04.2018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10.04.2018</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10.04.2018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10.04.2018</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kk.wikipedia.org/wiki" TargetMode="External"/><Relationship Id="rId2" Type="http://schemas.openxmlformats.org/officeDocument/2006/relationships/hyperlink" Target="https://ppt-online.org/148771" TargetMode="External"/><Relationship Id="rId1" Type="http://schemas.openxmlformats.org/officeDocument/2006/relationships/slideLayout" Target="../slideLayouts/slideLayout2.xml"/><Relationship Id="rId6" Type="http://schemas.openxmlformats.org/officeDocument/2006/relationships/hyperlink" Target="http://referat911.ru/" TargetMode="External"/><Relationship Id="rId5" Type="http://schemas.openxmlformats.org/officeDocument/2006/relationships/hyperlink" Target="http://mylektsii.ru/" TargetMode="External"/><Relationship Id="rId4" Type="http://schemas.openxmlformats.org/officeDocument/2006/relationships/hyperlink" Target="https://lektsii.org/14-63460.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3000372"/>
            <a:ext cx="7772400" cy="1829761"/>
          </a:xfrm>
        </p:spPr>
        <p:txBody>
          <a:bodyPr>
            <a:normAutofit fontScale="90000"/>
            <a:scene3d>
              <a:camera prst="isometricOffAxis1Right"/>
              <a:lightRig rig="soft" dir="t"/>
            </a:scene3d>
            <a:sp3d prstMaterial="softEdge">
              <a:bevelT w="25400" h="25400"/>
            </a:sp3d>
          </a:bodyPr>
          <a:lstStyle/>
          <a:p>
            <a:pPr algn="ctr"/>
            <a:r>
              <a:rPr lang="kk-KZ" i="1" dirty="0" smtClean="0">
                <a:solidFill>
                  <a:srgbClr val="0070C0"/>
                </a:solidFill>
                <a:effectLst>
                  <a:outerShdw blurRad="50800" dist="38100" dir="5400000" algn="t" rotWithShape="0">
                    <a:prstClr val="black">
                      <a:alpha val="40000"/>
                    </a:prstClr>
                  </a:outerShdw>
                  <a:reflection blurRad="6350" stA="55000" endA="300" endPos="45500" dir="5400000" sy="-100000" algn="bl" rotWithShape="0"/>
                </a:effectLst>
                <a:latin typeface="Times New Roman" pitchFamily="18" charset="0"/>
                <a:cs typeface="Times New Roman" pitchFamily="18" charset="0"/>
              </a:rPr>
              <a:t>Еңбекті ұйымдастыру мен мөлшерлеудің маңызы мен міндеттері, өндіріс тиімділігін арттырудағы еңбекті ұйымдастыру мен мөлшерлеу рөлі.</a:t>
            </a:r>
            <a:endParaRPr lang="ru-RU" i="1" dirty="0">
              <a:solidFill>
                <a:srgbClr val="0070C0"/>
              </a:solidFill>
              <a:effectLst>
                <a:outerShdw blurRad="50800" dist="38100" dir="5400000" algn="t" rotWithShape="0">
                  <a:prstClr val="black">
                    <a:alpha val="40000"/>
                  </a:prstClr>
                </a:outerShdw>
                <a:reflection blurRad="6350" stA="55000" endA="300" endPos="45500" dir="5400000" sy="-100000" algn="bl" rotWithShape="0"/>
              </a:effectLst>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4000" dirty="0" err="1" smtClean="0">
                <a:solidFill>
                  <a:srgbClr val="0070C0"/>
                </a:solidFill>
                <a:latin typeface="Times New Roman" pitchFamily="18" charset="0"/>
                <a:cs typeface="Times New Roman" pitchFamily="18" charset="0"/>
              </a:rPr>
              <a:t>Еңбекті ұйымдастыру</a:t>
            </a:r>
            <a:endParaRPr lang="ru-RU" sz="4000" dirty="0">
              <a:solidFill>
                <a:srgbClr val="0070C0"/>
              </a:solidFill>
              <a:latin typeface="Times New Roman" pitchFamily="18" charset="0"/>
              <a:cs typeface="Times New Roman" pitchFamily="18" charset="0"/>
            </a:endParaRPr>
          </a:p>
        </p:txBody>
      </p:sp>
      <p:sp>
        <p:nvSpPr>
          <p:cNvPr id="2" name="Содержимое 1"/>
          <p:cNvSpPr>
            <a:spLocks noGrp="1"/>
          </p:cNvSpPr>
          <p:nvPr>
            <p:ph sz="quarter" idx="2"/>
          </p:nvPr>
        </p:nvSpPr>
        <p:spPr>
          <a:xfrm>
            <a:off x="457200" y="1444294"/>
            <a:ext cx="4040188" cy="5056540"/>
          </a:xfrm>
        </p:spPr>
        <p:txBody>
          <a:bodyPr>
            <a:normAutofit fontScale="92500" lnSpcReduction="20000"/>
          </a:bodyPr>
          <a:lstStyle/>
          <a:p>
            <a:r>
              <a:rPr lang="ru-RU" sz="2600" dirty="0" err="1" smtClean="0">
                <a:latin typeface="Times New Roman" pitchFamily="18" charset="0"/>
                <a:cs typeface="Times New Roman" pitchFamily="18" charset="0"/>
              </a:rPr>
              <a:t>Еңбекті ұйымдастыру </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өндіріске жүйелі түрде үздіксіз енгізілетін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ғылым </a:t>
            </a:r>
            <a:r>
              <a:rPr lang="ru-RU" sz="2600" dirty="0" smtClean="0">
                <a:latin typeface="Times New Roman" pitchFamily="18" charset="0"/>
                <a:cs typeface="Times New Roman" pitchFamily="18" charset="0"/>
              </a:rPr>
              <a:t>мен </a:t>
            </a:r>
            <a:r>
              <a:rPr lang="ru-RU" sz="2600" dirty="0" err="1" smtClean="0">
                <a:latin typeface="Times New Roman" pitchFamily="18" charset="0"/>
                <a:cs typeface="Times New Roman" pitchFamily="18" charset="0"/>
              </a:rPr>
              <a:t>озат</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тәжірибе жетістіктері</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негізінде</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материалдық еңбек ресурстарының тиімді</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пайдаланылуын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еңбек өнімділігінің үздіксіз артуын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адамның денсаулығын сақтауды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еңбекті бірте-бірте</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ең бірінші</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өмірлік қажетке айналдыруды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қамтамасыз ететін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шаралардың жиынтығы</a:t>
            </a:r>
            <a:r>
              <a:rPr lang="ru-RU" sz="2600" dirty="0" smtClean="0">
                <a:latin typeface="Times New Roman" pitchFamily="18" charset="0"/>
                <a:cs typeface="Times New Roman" pitchFamily="18" charset="0"/>
              </a:rPr>
              <a:t>. </a:t>
            </a:r>
          </a:p>
          <a:p>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7" name="Содержимое 6" descr="1370601680.0322.jpg"/>
          <p:cNvPicPr>
            <a:picLocks noGrp="1" noChangeAspect="1"/>
          </p:cNvPicPr>
          <p:nvPr>
            <p:ph sz="quarter" idx="4"/>
          </p:nvPr>
        </p:nvPicPr>
        <p:blipFill>
          <a:blip r:embed="rId2"/>
          <a:stretch>
            <a:fillRect/>
          </a:stretch>
        </p:blipFill>
        <p:spPr>
          <a:xfrm>
            <a:off x="4786314" y="1428736"/>
            <a:ext cx="4213255" cy="3286148"/>
          </a:xfrm>
        </p:spPr>
      </p:pic>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kk-KZ" sz="2400" dirty="0" smtClean="0">
                <a:latin typeface="Times New Roman" pitchFamily="18" charset="0"/>
                <a:cs typeface="Times New Roman" pitchFamily="18" charset="0"/>
              </a:rPr>
              <a:t>Еңбекті ұйымдастырудың негізінде кәсіпорында, оның бөлімшелерінде және жұмыс орындарында жұмыс күші мен еңбек құралдарын мейлінше тиімді пайдалану қамтамасыз етіледі. Еңбекті ұйымдастыру әрбір кәсіпорында өндіріс мәдениетінің жоғары болуын, ауыр еңбектің жойылуын, еңбек жағдайының мықтап жақсаруын, санитарлық-гигиеналық және эстетикалық жағынан қолайлы жағдай жасалуын талап етеді</a:t>
            </a:r>
            <a:r>
              <a:rPr lang="kk-KZ" sz="2400" dirty="0" smtClean="0"/>
              <a:t>.</a:t>
            </a:r>
            <a:endParaRPr lang="ru-RU" sz="2400" dirty="0" smtClean="0"/>
          </a:p>
          <a:p>
            <a:endParaRPr lang="ru-RU" dirty="0"/>
          </a:p>
        </p:txBody>
      </p:sp>
      <p:sp>
        <p:nvSpPr>
          <p:cNvPr id="3" name="Заголовок 2"/>
          <p:cNvSpPr>
            <a:spLocks noGrp="1"/>
          </p:cNvSpPr>
          <p:nvPr>
            <p:ph type="title"/>
          </p:nvPr>
        </p:nvSpPr>
        <p:spPr/>
        <p:txBody>
          <a:bodyPr>
            <a:noAutofit/>
          </a:bodyPr>
          <a:lstStyle/>
          <a:p>
            <a:pPr algn="ctr"/>
            <a:r>
              <a:rPr lang="kk-KZ" sz="4000" dirty="0" smtClean="0">
                <a:solidFill>
                  <a:srgbClr val="0070C0"/>
                </a:solidFill>
                <a:latin typeface="Times New Roman" pitchFamily="18" charset="0"/>
                <a:cs typeface="Times New Roman" pitchFamily="18" charset="0"/>
              </a:rPr>
              <a:t>Кәсіпорында еңбекті ұйымдастыру</a:t>
            </a:r>
            <a:endParaRPr lang="ru-RU" sz="4000" dirty="0">
              <a:solidFill>
                <a:srgbClr val="0070C0"/>
              </a:solidFill>
              <a:latin typeface="Times New Roman" pitchFamily="18" charset="0"/>
              <a:cs typeface="Times New Roman" pitchFamily="18" charset="0"/>
            </a:endParaRPr>
          </a:p>
        </p:txBody>
      </p:sp>
    </p:spTree>
  </p:cSld>
  <p:clrMapOvr>
    <a:masterClrMapping/>
  </p:clrMapOvr>
  <p:transition>
    <p:wipe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lnSpcReduction="10000"/>
          </a:bodyPr>
          <a:lstStyle/>
          <a:p>
            <a:r>
              <a:rPr lang="ru-RU" sz="2600" dirty="0" err="1" smtClean="0">
                <a:latin typeface="Times New Roman" pitchFamily="18" charset="0"/>
                <a:cs typeface="Times New Roman" pitchFamily="18" charset="0"/>
              </a:rPr>
              <a:t>жұмыс орындарын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мамандандыру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қызметкерлер құрамын ұтымды іріктеу</a:t>
            </a:r>
            <a:r>
              <a:rPr lang="ru-RU" sz="2600" dirty="0" smtClean="0">
                <a:latin typeface="Times New Roman" pitchFamily="18" charset="0"/>
                <a:cs typeface="Times New Roman" pitchFamily="18" charset="0"/>
              </a:rPr>
              <a:t>‚</a:t>
            </a:r>
          </a:p>
          <a:p>
            <a:r>
              <a:rPr lang="ru-RU" sz="2600" dirty="0" err="1" smtClean="0">
                <a:latin typeface="Times New Roman" pitchFamily="18" charset="0"/>
                <a:cs typeface="Times New Roman" pitchFamily="18" charset="0"/>
              </a:rPr>
              <a:t>олардың еңбегін жұмыс түрлері </a:t>
            </a:r>
            <a:r>
              <a:rPr lang="ru-RU" sz="2600" dirty="0" smtClean="0">
                <a:latin typeface="Times New Roman" pitchFamily="18" charset="0"/>
                <a:cs typeface="Times New Roman" pitchFamily="18" charset="0"/>
              </a:rPr>
              <a:t>мен </a:t>
            </a:r>
            <a:r>
              <a:rPr lang="ru-RU" sz="2600" dirty="0" err="1" smtClean="0">
                <a:latin typeface="Times New Roman" pitchFamily="18" charset="0"/>
                <a:cs typeface="Times New Roman" pitchFamily="18" charset="0"/>
              </a:rPr>
              <a:t>біліктілік</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бойынша</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бөлу негізінде</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еңбек бөлінісі мен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бірігуі</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нысандарын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жетілдіру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жұмыс орындарын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ұйымдастыру </a:t>
            </a:r>
            <a:r>
              <a:rPr lang="ru-RU" sz="2600" dirty="0" smtClean="0">
                <a:latin typeface="Times New Roman" pitchFamily="18" charset="0"/>
                <a:cs typeface="Times New Roman" pitchFamily="18" charset="0"/>
              </a:rPr>
              <a:t>мен </a:t>
            </a:r>
            <a:r>
              <a:rPr lang="ru-RU" sz="2600" dirty="0" err="1" smtClean="0">
                <a:latin typeface="Times New Roman" pitchFamily="18" charset="0"/>
                <a:cs typeface="Times New Roman" pitchFamily="18" charset="0"/>
              </a:rPr>
              <a:t>оларға қызмет көрсетудің озық нысандарын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енгізу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еңбек тәсілдері </a:t>
            </a:r>
            <a:r>
              <a:rPr lang="ru-RU" sz="2600" dirty="0" smtClean="0">
                <a:latin typeface="Times New Roman" pitchFamily="18" charset="0"/>
                <a:cs typeface="Times New Roman" pitchFamily="18" charset="0"/>
              </a:rPr>
              <a:t>мен </a:t>
            </a:r>
            <a:r>
              <a:rPr lang="ru-RU" sz="2600" dirty="0" err="1" smtClean="0">
                <a:latin typeface="Times New Roman" pitchFamily="18" charset="0"/>
                <a:cs typeface="Times New Roman" pitchFamily="18" charset="0"/>
              </a:rPr>
              <a:t>әдістерін оңтайландыру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еңбек жағдайын жақсарту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еңбекті нормалау</a:t>
            </a:r>
            <a:r>
              <a:rPr lang="ru-RU" sz="2600" dirty="0" smtClean="0">
                <a:latin typeface="Times New Roman" pitchFamily="18" charset="0"/>
                <a:cs typeface="Times New Roman" pitchFamily="18" charset="0"/>
              </a:rPr>
              <a:t> мен </a:t>
            </a:r>
            <a:r>
              <a:rPr lang="ru-RU" sz="2600" dirty="0" err="1" smtClean="0">
                <a:latin typeface="Times New Roman" pitchFamily="18" charset="0"/>
                <a:cs typeface="Times New Roman" pitchFamily="18" charset="0"/>
              </a:rPr>
              <a:t>оған ақы төлеуді жетілдіру</a:t>
            </a:r>
            <a:endParaRPr lang="ru-RU" sz="2600" dirty="0" smtClean="0">
              <a:latin typeface="Times New Roman" pitchFamily="18" charset="0"/>
              <a:cs typeface="Times New Roman" pitchFamily="18" charset="0"/>
            </a:endParaRPr>
          </a:p>
          <a:p>
            <a:r>
              <a:rPr lang="ru-RU" sz="2600" dirty="0" err="1" smtClean="0">
                <a:latin typeface="Times New Roman" pitchFamily="18" charset="0"/>
                <a:cs typeface="Times New Roman" pitchFamily="18" charset="0"/>
              </a:rPr>
              <a:t>кадрларды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даярлау</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және олардың біліктілігін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арттыру</a:t>
            </a:r>
            <a:endParaRPr lang="ru-RU" sz="2600" dirty="0" smtClean="0">
              <a:latin typeface="Times New Roman" pitchFamily="18" charset="0"/>
              <a:cs typeface="Times New Roman" pitchFamily="18" charset="0"/>
            </a:endParaRPr>
          </a:p>
          <a:p>
            <a:endParaRPr lang="ru-RU" dirty="0" smtClean="0"/>
          </a:p>
          <a:p>
            <a:endParaRPr lang="ru-RU" dirty="0"/>
          </a:p>
        </p:txBody>
      </p:sp>
      <p:sp>
        <p:nvSpPr>
          <p:cNvPr id="3" name="Заголовок 2"/>
          <p:cNvSpPr>
            <a:spLocks noGrp="1"/>
          </p:cNvSpPr>
          <p:nvPr>
            <p:ph type="title"/>
          </p:nvPr>
        </p:nvSpPr>
        <p:spPr/>
        <p:txBody>
          <a:bodyPr>
            <a:noAutofit/>
          </a:bodyPr>
          <a:lstStyle/>
          <a:p>
            <a:pPr algn="ctr"/>
            <a:r>
              <a:rPr lang="ru-RU" sz="4000" dirty="0" err="1" smtClean="0">
                <a:solidFill>
                  <a:srgbClr val="0070C0"/>
                </a:solidFill>
                <a:latin typeface="Times New Roman" pitchFamily="18" charset="0"/>
                <a:cs typeface="Times New Roman" pitchFamily="18" charset="0"/>
              </a:rPr>
              <a:t>Еңбекті ұйымдастыру жөніндегі жұмыстың негізгі</a:t>
            </a:r>
            <a:r>
              <a:rPr lang="ru-RU" sz="4000" dirty="0" smtClean="0">
                <a:solidFill>
                  <a:srgbClr val="0070C0"/>
                </a:solidFill>
                <a:latin typeface="Times New Roman" pitchFamily="18" charset="0"/>
                <a:cs typeface="Times New Roman" pitchFamily="18" charset="0"/>
              </a:rPr>
              <a:t> </a:t>
            </a:r>
            <a:r>
              <a:rPr lang="ru-RU" sz="4000" dirty="0" err="1" smtClean="0">
                <a:solidFill>
                  <a:srgbClr val="0070C0"/>
                </a:solidFill>
                <a:latin typeface="Times New Roman" pitchFamily="18" charset="0"/>
                <a:cs typeface="Times New Roman" pitchFamily="18" charset="0"/>
              </a:rPr>
              <a:t>мазмұны</a:t>
            </a:r>
            <a:r>
              <a:rPr lang="ru-RU" sz="4000" dirty="0" smtClean="0">
                <a:solidFill>
                  <a:srgbClr val="0070C0"/>
                </a:solidFill>
                <a:latin typeface="Times New Roman" pitchFamily="18" charset="0"/>
                <a:cs typeface="Times New Roman" pitchFamily="18" charset="0"/>
              </a:rPr>
              <a:t> </a:t>
            </a:r>
            <a:endParaRPr lang="ru-RU" sz="4000" dirty="0">
              <a:solidFill>
                <a:srgbClr val="0070C0"/>
              </a:solidFill>
              <a:latin typeface="Times New Roman" pitchFamily="18" charset="0"/>
              <a:cs typeface="Times New Roman" pitchFamily="18" charset="0"/>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pPr algn="ctr"/>
            <a:r>
              <a:rPr lang="ru-RU" sz="4400" dirty="0" err="1" smtClean="0">
                <a:solidFill>
                  <a:srgbClr val="0070C0"/>
                </a:solidFill>
                <a:latin typeface="Times New Roman" pitchFamily="18" charset="0"/>
                <a:cs typeface="Times New Roman" pitchFamily="18" charset="0"/>
              </a:rPr>
              <a:t>Мөлшерлеу</a:t>
            </a:r>
            <a:endParaRPr lang="ru-RU" dirty="0"/>
          </a:p>
        </p:txBody>
      </p:sp>
      <p:sp>
        <p:nvSpPr>
          <p:cNvPr id="8" name="Содержимое 7"/>
          <p:cNvSpPr>
            <a:spLocks noGrp="1"/>
          </p:cNvSpPr>
          <p:nvPr>
            <p:ph sz="quarter" idx="2"/>
          </p:nvPr>
        </p:nvSpPr>
        <p:spPr>
          <a:xfrm>
            <a:off x="457200" y="1142984"/>
            <a:ext cx="4329114" cy="5286412"/>
          </a:xfrm>
        </p:spPr>
        <p:txBody>
          <a:bodyPr>
            <a:noAutofit/>
          </a:bodyPr>
          <a:lstStyle/>
          <a:p>
            <a:r>
              <a:rPr lang="ru-RU" dirty="0" err="1" smtClean="0">
                <a:latin typeface="Times New Roman" pitchFamily="18" charset="0"/>
                <a:cs typeface="Times New Roman" pitchFamily="18" charset="0"/>
              </a:rPr>
              <a:t>Мөлшерлеу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еңбек бөлінісі және кооперациялау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жұмысшы күшін орналастыру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 орындарын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ұйымдастыру және қызмет көрсету сұрақтарын дұрыс шешуге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мүмкіндік беретін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еңбек ұйымдастырудың маңызды элементі</a:t>
            </a:r>
            <a:r>
              <a:rPr lang="ru-RU" dirty="0" smtClean="0">
                <a:latin typeface="Times New Roman" pitchFamily="18" charset="0"/>
                <a:cs typeface="Times New Roman" pitchFamily="18" charset="0"/>
              </a:rPr>
              <a:t>. </a:t>
            </a:r>
          </a:p>
        </p:txBody>
      </p:sp>
      <p:pic>
        <p:nvPicPr>
          <p:cNvPr id="11" name="Содержимое 10" descr="StartUp-1024x683.jpg"/>
          <p:cNvPicPr>
            <a:picLocks noGrp="1" noChangeAspect="1"/>
          </p:cNvPicPr>
          <p:nvPr>
            <p:ph sz="quarter" idx="4"/>
          </p:nvPr>
        </p:nvPicPr>
        <p:blipFill>
          <a:blip r:embed="rId2"/>
          <a:stretch>
            <a:fillRect/>
          </a:stretch>
        </p:blipFill>
        <p:spPr>
          <a:xfrm>
            <a:off x="4765410" y="3286124"/>
            <a:ext cx="4378590" cy="2786082"/>
          </a:xfrm>
        </p:spPr>
      </p:pic>
    </p:spTree>
  </p:cSld>
  <p:clrMapOvr>
    <a:masterClrMapping/>
  </p:clrMapOvr>
  <p:transition>
    <p:wheel spokes="2"/>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357166"/>
            <a:ext cx="8229600" cy="5650125"/>
          </a:xfrm>
        </p:spPr>
        <p:txBody>
          <a:bodyPr/>
          <a:lstStyle/>
          <a:p>
            <a:r>
              <a:rPr lang="ru-RU" sz="2400" dirty="0" err="1" smtClean="0">
                <a:latin typeface="Times New Roman" pitchFamily="18" charset="0"/>
                <a:cs typeface="Times New Roman" pitchFamily="18" charset="0"/>
              </a:rPr>
              <a:t>Тәжірибеде 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еңбек өнімділігін өндіру, еңбек сыйымдылығы, жүктеме, жұмысшылар </a:t>
            </a:r>
            <a:r>
              <a:rPr lang="ru-RU" sz="2400" dirty="0" smtClean="0">
                <a:latin typeface="Times New Roman" pitchFamily="18" charset="0"/>
                <a:cs typeface="Times New Roman" pitchFamily="18" charset="0"/>
              </a:rPr>
              <a:t>саны, </a:t>
            </a:r>
            <a:r>
              <a:rPr lang="ru-RU" sz="2400" dirty="0" err="1" smtClean="0">
                <a:latin typeface="Times New Roman" pitchFamily="18" charset="0"/>
                <a:cs typeface="Times New Roman" pitchFamily="18" charset="0"/>
              </a:rPr>
              <a:t>істелген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уақыт </a:t>
            </a:r>
            <a:r>
              <a:rPr lang="ru-RU" sz="2400" dirty="0" smtClean="0">
                <a:latin typeface="Times New Roman" pitchFamily="18" charset="0"/>
                <a:cs typeface="Times New Roman" pitchFamily="18" charset="0"/>
              </a:rPr>
              <a:t>саны, </a:t>
            </a:r>
            <a:r>
              <a:rPr lang="ru-RU" sz="2400" dirty="0" err="1" smtClean="0">
                <a:latin typeface="Times New Roman" pitchFamily="18" charset="0"/>
                <a:cs typeface="Times New Roman" pitchFamily="18" charset="0"/>
              </a:rPr>
              <a:t>мөлшер және мөлшерленген тапсырманы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орындау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деңгейі сияқты көрсеткіштер арқылы сипатталады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 есепке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алынады</a:t>
            </a:r>
            <a:r>
              <a:rPr lang="ru-RU" sz="2400" dirty="0" smtClean="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pic>
        <p:nvPicPr>
          <p:cNvPr id="4" name="Рисунок 3" descr="07483250014667717752406201615.jpg"/>
          <p:cNvPicPr>
            <a:picLocks noChangeAspect="1"/>
          </p:cNvPicPr>
          <p:nvPr/>
        </p:nvPicPr>
        <p:blipFill>
          <a:blip r:embed="rId2"/>
          <a:stretch>
            <a:fillRect/>
          </a:stretch>
        </p:blipFill>
        <p:spPr>
          <a:xfrm>
            <a:off x="3357554" y="2857496"/>
            <a:ext cx="5572164" cy="3658324"/>
          </a:xfrm>
          <a:prstGeom prst="rect">
            <a:avLst/>
          </a:prstGeom>
        </p:spPr>
      </p:pic>
    </p:spTree>
  </p:cSld>
  <p:clrMapOvr>
    <a:masterClrMapping/>
  </p:clrMapOvr>
  <p:transition>
    <p:comb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sz="2400" dirty="0" err="1" smtClean="0">
                <a:latin typeface="Times New Roman" pitchFamily="18" charset="0"/>
                <a:cs typeface="Times New Roman" pitchFamily="18" charset="0"/>
              </a:rPr>
              <a:t>Еңбекті мөлшерлеу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бұл 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ұйымдық-техникалық жағдайда уақыт бірлігіне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жұмыс орындауға, өндіріс құралдарына қызмет көрсету, өнім алу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немесе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орындалған жұмыс санына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өндірістің қызмет көрсетілетін құралдарына, өндірілетін өнімге еңбек мөлшерін бекітуге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бағытталған тәсілдер жиынтығы.</a:t>
            </a:r>
            <a:endParaRPr lang="ru-RU" sz="2400" dirty="0" smtClean="0">
              <a:latin typeface="Times New Roman" pitchFamily="18" charset="0"/>
              <a:cs typeface="Times New Roman" pitchFamily="18" charset="0"/>
            </a:endParaRPr>
          </a:p>
          <a:p>
            <a:endParaRPr lang="ru-RU" sz="2400" dirty="0"/>
          </a:p>
        </p:txBody>
      </p:sp>
      <p:sp>
        <p:nvSpPr>
          <p:cNvPr id="3" name="Заголовок 2"/>
          <p:cNvSpPr>
            <a:spLocks noGrp="1"/>
          </p:cNvSpPr>
          <p:nvPr>
            <p:ph type="title"/>
          </p:nvPr>
        </p:nvSpPr>
        <p:spPr/>
        <p:txBody>
          <a:bodyPr>
            <a:normAutofit/>
          </a:bodyPr>
          <a:lstStyle/>
          <a:p>
            <a:pPr algn="ctr"/>
            <a:r>
              <a:rPr lang="ru-RU" sz="4000" dirty="0" err="1" smtClean="0">
                <a:solidFill>
                  <a:srgbClr val="0070C0"/>
                </a:solidFill>
                <a:latin typeface="Times New Roman" pitchFamily="18" charset="0"/>
                <a:cs typeface="Times New Roman" pitchFamily="18" charset="0"/>
              </a:rPr>
              <a:t>Еңбекті мөлшерлеу</a:t>
            </a:r>
            <a:endParaRPr lang="ru-RU" sz="4000" dirty="0">
              <a:solidFill>
                <a:srgbClr val="0070C0"/>
              </a:solidFill>
              <a:latin typeface="Times New Roman" pitchFamily="18" charset="0"/>
              <a:cs typeface="Times New Roman" pitchFamily="18" charset="0"/>
            </a:endParaRPr>
          </a:p>
        </p:txBody>
      </p:sp>
    </p:spTree>
  </p:cSld>
  <p:clrMapOvr>
    <a:masterClrMapping/>
  </p:clrMapOvr>
  <p:transition>
    <p:strip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sz="2400" dirty="0" err="1" smtClean="0">
                <a:latin typeface="Times New Roman" pitchFamily="18" charset="0"/>
                <a:cs typeface="Times New Roman" pitchFamily="18" charset="0"/>
              </a:rPr>
              <a:t>еңбек шығынын өлшеу ғана емес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сонымен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қатар жұмыс уақытын үнемдеу және еңбекті рационалды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ұйымдастыру есебінен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бұйымдардың еңбек сиымдылығын төмендету.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Сонымен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қатар еңбекті мөлшерлеу еңбек ақының шығындалған еңбек санымен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байланысын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анықтайтын еңбек ақы ұйымдастырудың маңызды құрамды бөлігі болып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табылады</a:t>
            </a:r>
            <a:r>
              <a:rPr lang="ru-RU" sz="2400" dirty="0" smtClean="0">
                <a:latin typeface="Times New Roman" pitchFamily="18" charset="0"/>
                <a:cs typeface="Times New Roman" pitchFamily="18" charset="0"/>
              </a:rPr>
              <a:t>.</a:t>
            </a:r>
          </a:p>
          <a:p>
            <a:endParaRPr lang="ru-RU" sz="2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Autofit/>
          </a:bodyPr>
          <a:lstStyle/>
          <a:p>
            <a:pPr algn="ctr"/>
            <a:r>
              <a:rPr lang="ru-RU" sz="4000" dirty="0" err="1" smtClean="0">
                <a:solidFill>
                  <a:srgbClr val="0070C0"/>
                </a:solidFill>
                <a:latin typeface="Times New Roman" pitchFamily="18" charset="0"/>
                <a:cs typeface="Times New Roman" pitchFamily="18" charset="0"/>
              </a:rPr>
              <a:t>Еңбекті мөлшерлеудің басты</a:t>
            </a:r>
            <a:r>
              <a:rPr lang="ru-RU" sz="4000" dirty="0" smtClean="0">
                <a:solidFill>
                  <a:srgbClr val="0070C0"/>
                </a:solidFill>
                <a:latin typeface="Times New Roman" pitchFamily="18" charset="0"/>
                <a:cs typeface="Times New Roman" pitchFamily="18" charset="0"/>
              </a:rPr>
              <a:t> </a:t>
            </a:r>
            <a:r>
              <a:rPr lang="ru-RU" sz="4000" dirty="0" err="1" smtClean="0">
                <a:solidFill>
                  <a:srgbClr val="0070C0"/>
                </a:solidFill>
                <a:latin typeface="Times New Roman" pitchFamily="18" charset="0"/>
                <a:cs typeface="Times New Roman" pitchFamily="18" charset="0"/>
              </a:rPr>
              <a:t>міндеті</a:t>
            </a:r>
            <a:endParaRPr lang="ru-RU" sz="4000" dirty="0">
              <a:solidFill>
                <a:srgbClr val="0070C0"/>
              </a:solidFill>
              <a:latin typeface="Times New Roman" pitchFamily="18" charset="0"/>
              <a:cs typeface="Times New Roman" pitchFamily="18" charset="0"/>
            </a:endParaRPr>
          </a:p>
        </p:txBody>
      </p:sp>
      <p:pic>
        <p:nvPicPr>
          <p:cNvPr id="4" name="Рисунок 3" descr="Depositphotos_52466113_m-2015.jpg"/>
          <p:cNvPicPr>
            <a:picLocks noChangeAspect="1"/>
          </p:cNvPicPr>
          <p:nvPr/>
        </p:nvPicPr>
        <p:blipFill>
          <a:blip r:embed="rId2"/>
          <a:stretch>
            <a:fillRect/>
          </a:stretch>
        </p:blipFill>
        <p:spPr>
          <a:xfrm>
            <a:off x="3428992" y="3929066"/>
            <a:ext cx="5715008" cy="2928934"/>
          </a:xfrm>
          <a:prstGeom prst="rect">
            <a:avLst/>
          </a:prstGeom>
        </p:spPr>
      </p:pic>
    </p:spTree>
  </p:cSld>
  <p:clrMapOvr>
    <a:masterClrMapping/>
  </p:clrMapOvr>
  <p:transition>
    <p:circl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57158" y="1571612"/>
            <a:ext cx="8229600" cy="4954591"/>
          </a:xfrm>
        </p:spPr>
        <p:txBody>
          <a:bodyPr>
            <a:normAutofit/>
          </a:bodyPr>
          <a:lstStyle/>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мөлшерді ұйымдық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экономикалық, техникалық, психофизиологиялық және әлеуметтік негіздеу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мөлшердің өндірістің нақты жағдайына сәйкестігі, өндіріс үшін олардың ұқсас ұйымдық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техникалық жағдайлармен біртұтастығын сақтау;</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еңбек мөлшерін бекіту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ғылым </a:t>
            </a:r>
            <a:r>
              <a:rPr lang="ru-RU" sz="2400" dirty="0" smtClean="0">
                <a:latin typeface="Times New Roman" pitchFamily="18" charset="0"/>
                <a:cs typeface="Times New Roman" pitchFamily="18" charset="0"/>
              </a:rPr>
              <a:t>мен техника </a:t>
            </a:r>
            <a:r>
              <a:rPr lang="ru-RU" sz="2400" dirty="0" err="1" smtClean="0">
                <a:latin typeface="Times New Roman" pitchFamily="18" charset="0"/>
                <a:cs typeface="Times New Roman" pitchFamily="18" charset="0"/>
              </a:rPr>
              <a:t>есебі</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мөлшердің динамикалығы, жағдайдың өзгеруіне байланысты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оларды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міндетті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түрде нақтылау;</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жұмысшылардың барлық категорияларын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қамту.</a:t>
            </a:r>
            <a:endParaRPr lang="ru-RU" sz="2400" dirty="0" smtClean="0">
              <a:latin typeface="Times New Roman" pitchFamily="18" charset="0"/>
              <a:cs typeface="Times New Roman" pitchFamily="18" charset="0"/>
            </a:endParaRPr>
          </a:p>
          <a:p>
            <a:endParaRPr lang="ru-RU" sz="2400" dirty="0"/>
          </a:p>
        </p:txBody>
      </p:sp>
      <p:sp>
        <p:nvSpPr>
          <p:cNvPr id="3" name="Заголовок 2"/>
          <p:cNvSpPr>
            <a:spLocks noGrp="1"/>
          </p:cNvSpPr>
          <p:nvPr>
            <p:ph type="title"/>
          </p:nvPr>
        </p:nvSpPr>
        <p:spPr>
          <a:xfrm>
            <a:off x="571472" y="428604"/>
            <a:ext cx="8229600" cy="1143000"/>
          </a:xfrm>
        </p:spPr>
        <p:txBody>
          <a:bodyPr>
            <a:noAutofit/>
          </a:bodyPr>
          <a:lstStyle/>
          <a:p>
            <a:pPr algn="ctr"/>
            <a:r>
              <a:rPr lang="ru-RU" sz="4000" dirty="0" err="1" smtClean="0">
                <a:solidFill>
                  <a:srgbClr val="0070C0"/>
                </a:solidFill>
                <a:latin typeface="Times New Roman" pitchFamily="18" charset="0"/>
                <a:cs typeface="Times New Roman" pitchFamily="18" charset="0"/>
              </a:rPr>
              <a:t>Еңбекті мөлшерлеудің негізгі</a:t>
            </a:r>
            <a:r>
              <a:rPr lang="ru-RU" sz="4000" dirty="0" smtClean="0">
                <a:solidFill>
                  <a:srgbClr val="0070C0"/>
                </a:solidFill>
                <a:latin typeface="Times New Roman" pitchFamily="18" charset="0"/>
                <a:cs typeface="Times New Roman" pitchFamily="18" charset="0"/>
              </a:rPr>
              <a:t> </a:t>
            </a:r>
            <a:r>
              <a:rPr lang="ru-RU" sz="4000" dirty="0" err="1" smtClean="0">
                <a:solidFill>
                  <a:srgbClr val="0070C0"/>
                </a:solidFill>
                <a:latin typeface="Times New Roman" pitchFamily="18" charset="0"/>
                <a:cs typeface="Times New Roman" pitchFamily="18" charset="0"/>
              </a:rPr>
              <a:t>принциптері</a:t>
            </a:r>
            <a:r>
              <a:rPr lang="ru-RU" sz="4000" dirty="0" smtClean="0">
                <a:solidFill>
                  <a:srgbClr val="0070C0"/>
                </a:solidFill>
                <a:latin typeface="Times New Roman" pitchFamily="18" charset="0"/>
                <a:cs typeface="Times New Roman" pitchFamily="18" charset="0"/>
              </a:rPr>
              <a:t> </a:t>
            </a:r>
            <a:r>
              <a:rPr lang="ru-RU" sz="4000" dirty="0" smtClean="0"/>
              <a:t/>
            </a:r>
            <a:br>
              <a:rPr lang="ru-RU" sz="4000" dirty="0" smtClean="0"/>
            </a:br>
            <a:endParaRPr lang="ru-RU" sz="4000" dirty="0"/>
          </a:p>
        </p:txBody>
      </p:sp>
    </p:spTree>
  </p:cSld>
  <p:clrMapOvr>
    <a:masterClrMapping/>
  </p:clrMapOvr>
  <p:transition>
    <p:blind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00034" y="1142984"/>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Заголовок 2"/>
          <p:cNvSpPr>
            <a:spLocks noGrp="1"/>
          </p:cNvSpPr>
          <p:nvPr>
            <p:ph type="title"/>
          </p:nvPr>
        </p:nvSpPr>
        <p:spPr/>
        <p:txBody>
          <a:bodyPr>
            <a:noAutofit/>
          </a:bodyPr>
          <a:lstStyle/>
          <a:p>
            <a:pPr algn="ctr"/>
            <a:r>
              <a:rPr lang="ru-RU" sz="4000" dirty="0" err="1" smtClean="0">
                <a:solidFill>
                  <a:srgbClr val="0070C0"/>
                </a:solidFill>
                <a:latin typeface="Times New Roman" pitchFamily="18" charset="0"/>
                <a:cs typeface="Times New Roman" pitchFamily="18" charset="0"/>
              </a:rPr>
              <a:t>Еңбекті мөлшерлеу әдістері</a:t>
            </a:r>
            <a:r>
              <a:rPr lang="ru-RU" sz="4000" dirty="0" smtClean="0"/>
              <a:t/>
            </a:r>
            <a:br>
              <a:rPr lang="ru-RU" sz="4000" dirty="0" smtClean="0"/>
            </a:br>
            <a:endParaRPr lang="ru-RU" sz="4000" dirty="0"/>
          </a:p>
        </p:txBody>
      </p:sp>
    </p:spTree>
  </p:cSld>
  <p:clrMapOvr>
    <a:masterClrMapping/>
  </p:clrMapOvr>
  <p:transition>
    <p:spli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714356"/>
            <a:ext cx="8229600" cy="5292935"/>
          </a:xfrm>
        </p:spPr>
        <p:txBody>
          <a:bodyPr>
            <a:normAutofit/>
          </a:bodyPr>
          <a:lstStyle/>
          <a:p>
            <a:r>
              <a:rPr lang="ru-RU" sz="2400" dirty="0" err="1" smtClean="0">
                <a:latin typeface="Times New Roman" pitchFamily="18" charset="0"/>
                <a:cs typeface="Times New Roman" pitchFamily="18" charset="0"/>
              </a:rPr>
              <a:t>Жиынтық әдісі кезінде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тәжірибелі немесе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салыстырмалы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жолмен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яғни орындаушылардың орташа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өндіру немесе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мөлшерлеушілердің тәжірибесі негізінде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бекітіледі</a:t>
            </a:r>
            <a:r>
              <a:rPr lang="ru-RU" sz="2400" dirty="0" smtClean="0">
                <a:latin typeface="Times New Roman" pitchFamily="18" charset="0"/>
                <a:cs typeface="Times New Roman" pitchFamily="18" charset="0"/>
              </a:rPr>
              <a:t>.</a:t>
            </a:r>
          </a:p>
          <a:p>
            <a:endParaRPr lang="ru-RU" sz="2400" dirty="0"/>
          </a:p>
        </p:txBody>
      </p:sp>
      <p:pic>
        <p:nvPicPr>
          <p:cNvPr id="4" name="Рисунок 3" descr="15615.jpg"/>
          <p:cNvPicPr>
            <a:picLocks noChangeAspect="1"/>
          </p:cNvPicPr>
          <p:nvPr/>
        </p:nvPicPr>
        <p:blipFill>
          <a:blip r:embed="rId2"/>
          <a:stretch>
            <a:fillRect/>
          </a:stretch>
        </p:blipFill>
        <p:spPr>
          <a:xfrm>
            <a:off x="1571604" y="2714620"/>
            <a:ext cx="6219825" cy="3495675"/>
          </a:xfrm>
          <a:prstGeom prst="rect">
            <a:avLst/>
          </a:prstGeom>
          <a:ln>
            <a:noFill/>
          </a:ln>
          <a:effectLst>
            <a:softEdge rad="112500"/>
          </a:effectLst>
        </p:spPr>
      </p:pic>
    </p:spTree>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28604"/>
          <a:ext cx="8229600" cy="5578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бұл берілген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бағыттарда өндіріс тиімділігінің өсуі жөніндегі нақты шаралар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кешені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Өндіріс тиімділігін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арттырудың негізгі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жолдары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төмендегідей:</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еңбексыйымдылығын төмендету және еңбек өнімділігін арттыру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өнімнің материалсыйымдылығын төмендету және табиғи ресурстарды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үнемді пайдалану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өнімнің қорсыйымдылығын төмендету және кәсіпорындардың инвестициялық саясатын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белсендендіру</a:t>
            </a:r>
            <a:r>
              <a:rPr lang="ru-RU" sz="2400" dirty="0" smtClean="0">
                <a:latin typeface="Times New Roman" pitchFamily="18" charset="0"/>
                <a:cs typeface="Times New Roman" pitchFamily="18" charset="0"/>
              </a:rPr>
              <a:t>.</a:t>
            </a:r>
          </a:p>
          <a:p>
            <a:endParaRPr lang="ru-RU" sz="2400" dirty="0"/>
          </a:p>
        </p:txBody>
      </p:sp>
      <p:sp>
        <p:nvSpPr>
          <p:cNvPr id="3" name="Заголовок 2"/>
          <p:cNvSpPr>
            <a:spLocks noGrp="1"/>
          </p:cNvSpPr>
          <p:nvPr>
            <p:ph type="title"/>
          </p:nvPr>
        </p:nvSpPr>
        <p:spPr/>
        <p:txBody>
          <a:bodyPr>
            <a:noAutofit/>
          </a:bodyPr>
          <a:lstStyle/>
          <a:p>
            <a:pPr algn="ctr"/>
            <a:r>
              <a:rPr lang="kk-KZ" sz="4000" dirty="0" smtClean="0">
                <a:solidFill>
                  <a:srgbClr val="0070C0"/>
                </a:solidFill>
                <a:latin typeface="Times New Roman" pitchFamily="18" charset="0"/>
                <a:cs typeface="Times New Roman" pitchFamily="18" charset="0"/>
              </a:rPr>
              <a:t>Өндірістің </a:t>
            </a:r>
            <a:r>
              <a:rPr lang="ru-RU" sz="4000" dirty="0" err="1" smtClean="0">
                <a:solidFill>
                  <a:srgbClr val="0070C0"/>
                </a:solidFill>
                <a:latin typeface="Times New Roman" pitchFamily="18" charset="0"/>
                <a:cs typeface="Times New Roman" pitchFamily="18" charset="0"/>
              </a:rPr>
              <a:t>тиімділігін</a:t>
            </a:r>
            <a:r>
              <a:rPr lang="ru-RU" sz="4000" dirty="0" smtClean="0">
                <a:solidFill>
                  <a:srgbClr val="0070C0"/>
                </a:solidFill>
                <a:latin typeface="Times New Roman" pitchFamily="18" charset="0"/>
                <a:cs typeface="Times New Roman" pitchFamily="18" charset="0"/>
              </a:rPr>
              <a:t> </a:t>
            </a:r>
            <a:r>
              <a:rPr lang="ru-RU" sz="4000" dirty="0" err="1" smtClean="0">
                <a:solidFill>
                  <a:srgbClr val="0070C0"/>
                </a:solidFill>
                <a:latin typeface="Times New Roman" pitchFamily="18" charset="0"/>
                <a:cs typeface="Times New Roman" pitchFamily="18" charset="0"/>
              </a:rPr>
              <a:t>арттырудың жолдары</a:t>
            </a:r>
            <a:endParaRPr lang="ru-RU" sz="4000" dirty="0">
              <a:solidFill>
                <a:srgbClr val="0070C0"/>
              </a:solidFill>
            </a:endParaRPr>
          </a:p>
        </p:txBody>
      </p:sp>
    </p:spTree>
  </p:cSld>
  <p:clrMapOvr>
    <a:masterClrMapping/>
  </p:clrMapOvr>
  <p:transition>
    <p:check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28596" y="357166"/>
            <a:ext cx="8229600" cy="4525963"/>
          </a:xfrm>
        </p:spPr>
        <p:txBody>
          <a:bodyPr>
            <a:normAutofit/>
          </a:bodyPr>
          <a:lstStyle/>
          <a:p>
            <a:r>
              <a:rPr lang="ru-RU" sz="2400" dirty="0" err="1" smtClean="0">
                <a:latin typeface="Times New Roman" pitchFamily="18" charset="0"/>
                <a:cs typeface="Times New Roman" pitchFamily="18" charset="0"/>
              </a:rPr>
              <a:t>Өнім сапасын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арттыру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жаңа техниканы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озат</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тәжірибені енгізу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техникалық қайта қарулану және қайта құру, жаңа шаруашылық тетікті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енгізу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кәсіпорындар жұмысының негізгі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нәтижелеріне әсер ететін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жағдайлардың барлығында еңбек ұжымдарының іс-әрекетін жоспарлау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бағалау және ынталандыру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сияқты және </a:t>
            </a:r>
            <a:r>
              <a:rPr lang="ru-RU" sz="2400" dirty="0" smtClean="0">
                <a:latin typeface="Times New Roman" pitchFamily="18" charset="0"/>
                <a:cs typeface="Times New Roman" pitchFamily="18" charset="0"/>
              </a:rPr>
              <a:t>оны </a:t>
            </a:r>
            <a:r>
              <a:rPr lang="ru-RU" sz="2400" dirty="0" err="1" smtClean="0">
                <a:latin typeface="Times New Roman" pitchFamily="18" charset="0"/>
                <a:cs typeface="Times New Roman" pitchFamily="18" charset="0"/>
              </a:rPr>
              <a:t>экономикалық талдау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барысында</a:t>
            </a:r>
            <a:r>
              <a:rPr lang="ru-RU" sz="2400" dirty="0" smtClean="0">
                <a:latin typeface="Times New Roman" pitchFamily="18" charset="0"/>
                <a:cs typeface="Times New Roman" pitchFamily="18" charset="0"/>
              </a:rPr>
              <a:t> да </a:t>
            </a:r>
            <a:r>
              <a:rPr lang="ru-RU" sz="2400" dirty="0" err="1" smtClean="0">
                <a:latin typeface="Times New Roman" pitchFamily="18" charset="0"/>
                <a:cs typeface="Times New Roman" pitchFamily="18" charset="0"/>
              </a:rPr>
              <a:t>осындай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факторлардың есебінен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алынған бүкіл нәтижені толық айқындау және ескеру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қажет</a:t>
            </a:r>
            <a:r>
              <a:rPr lang="ru-RU" sz="2400" dirty="0" smtClean="0">
                <a:latin typeface="Times New Roman" pitchFamily="18" charset="0"/>
                <a:cs typeface="Times New Roman" pitchFamily="18" charset="0"/>
              </a:rPr>
              <a:t>.</a:t>
            </a:r>
          </a:p>
          <a:p>
            <a:endParaRPr lang="ru-RU" sz="2400" dirty="0"/>
          </a:p>
        </p:txBody>
      </p:sp>
      <p:pic>
        <p:nvPicPr>
          <p:cNvPr id="4" name="Рисунок 3" descr="136185202257828637780b05.40697002.jpg"/>
          <p:cNvPicPr>
            <a:picLocks noChangeAspect="1"/>
          </p:cNvPicPr>
          <p:nvPr/>
        </p:nvPicPr>
        <p:blipFill>
          <a:blip r:embed="rId2" cstate="print"/>
          <a:stretch>
            <a:fillRect/>
          </a:stretch>
        </p:blipFill>
        <p:spPr>
          <a:xfrm>
            <a:off x="2285984" y="3714752"/>
            <a:ext cx="6601968" cy="2928934"/>
          </a:xfrm>
          <a:prstGeom prst="rect">
            <a:avLst/>
          </a:prstGeom>
          <a:ln>
            <a:noFill/>
          </a:ln>
          <a:effectLst>
            <a:softEdge rad="112500"/>
          </a:effectLst>
        </p:spPr>
      </p:pic>
    </p:spTree>
  </p:cSld>
  <p:clrMapOvr>
    <a:masterClrMapping/>
  </p:clrMapOvr>
  <p:transition>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642918"/>
            <a:ext cx="8229600" cy="5364373"/>
          </a:xfrm>
        </p:spPr>
        <p:txBody>
          <a:bodyPr>
            <a:normAutofit/>
          </a:bodyPr>
          <a:lstStyle/>
          <a:p>
            <a:r>
              <a:rPr lang="ru-RU" sz="2400" dirty="0" err="1" smtClean="0">
                <a:latin typeface="Times New Roman" pitchFamily="18" charset="0"/>
                <a:cs typeface="Times New Roman" pitchFamily="18" charset="0"/>
              </a:rPr>
              <a:t>Кәсіпорындардың нарық жағдайларына бейімделуі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қоғамдық өндірістің экономикалық тиімділігін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жоспарлауы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есептеуі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талдауы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 ынталандырудың теориялық және әдістемелік мәселелер кешенін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жасаудың тұтас және тиімді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шаруашылық тетікті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жасаудың маңызды алғы шарты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табылады</a:t>
            </a:r>
            <a:r>
              <a:rPr lang="ru-RU" sz="2400" dirty="0" smtClean="0">
                <a:latin typeface="Times New Roman" pitchFamily="18" charset="0"/>
                <a:cs typeface="Times New Roman" pitchFamily="18" charset="0"/>
              </a:rPr>
              <a:t>.</a:t>
            </a:r>
          </a:p>
          <a:p>
            <a:pPr>
              <a:buNone/>
            </a:pPr>
            <a:endParaRPr lang="ru-RU" sz="2400" dirty="0"/>
          </a:p>
        </p:txBody>
      </p:sp>
      <p:pic>
        <p:nvPicPr>
          <p:cNvPr id="4" name="Рисунок 3" descr="1056779_1_.jpg"/>
          <p:cNvPicPr>
            <a:picLocks noChangeAspect="1"/>
          </p:cNvPicPr>
          <p:nvPr/>
        </p:nvPicPr>
        <p:blipFill>
          <a:blip r:embed="rId2"/>
          <a:stretch>
            <a:fillRect/>
          </a:stretch>
        </p:blipFill>
        <p:spPr>
          <a:xfrm>
            <a:off x="0" y="3143248"/>
            <a:ext cx="9144000" cy="3714752"/>
          </a:xfrm>
          <a:prstGeom prst="rect">
            <a:avLst/>
          </a:prstGeom>
        </p:spPr>
      </p:pic>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en-US" dirty="0" smtClean="0">
                <a:hlinkClick r:id="rId2"/>
              </a:rPr>
              <a:t>https://</a:t>
            </a:r>
            <a:r>
              <a:rPr lang="en-US" dirty="0" smtClean="0">
                <a:hlinkClick r:id="rId2"/>
              </a:rPr>
              <a:t>ppt-online.org/148771</a:t>
            </a:r>
            <a:endParaRPr lang="kk-KZ" dirty="0" smtClean="0"/>
          </a:p>
          <a:p>
            <a:r>
              <a:rPr lang="en-US" dirty="0" smtClean="0">
                <a:hlinkClick r:id="rId3"/>
              </a:rPr>
              <a:t>https://</a:t>
            </a:r>
            <a:r>
              <a:rPr lang="en-US" dirty="0" smtClean="0">
                <a:hlinkClick r:id="rId3"/>
              </a:rPr>
              <a:t>kk.wikipedia.org/wiki</a:t>
            </a:r>
            <a:endParaRPr lang="kk-KZ" dirty="0" smtClean="0"/>
          </a:p>
          <a:p>
            <a:r>
              <a:rPr lang="en-US" dirty="0" smtClean="0">
                <a:hlinkClick r:id="rId4"/>
              </a:rPr>
              <a:t>https://</a:t>
            </a:r>
            <a:r>
              <a:rPr lang="en-US" dirty="0" smtClean="0">
                <a:hlinkClick r:id="rId4"/>
              </a:rPr>
              <a:t>lektsii.org/14-63460.html</a:t>
            </a:r>
            <a:endParaRPr lang="kk-KZ" dirty="0" smtClean="0"/>
          </a:p>
          <a:p>
            <a:r>
              <a:rPr lang="en-US" dirty="0" smtClean="0">
                <a:hlinkClick r:id="rId5"/>
              </a:rPr>
              <a:t>http://mylektsii.ru</a:t>
            </a:r>
            <a:r>
              <a:rPr lang="en-US" dirty="0" smtClean="0">
                <a:hlinkClick r:id="rId5"/>
              </a:rPr>
              <a:t>/</a:t>
            </a:r>
            <a:endParaRPr lang="kk-KZ" dirty="0" smtClean="0"/>
          </a:p>
          <a:p>
            <a:r>
              <a:rPr lang="en-US" dirty="0" smtClean="0">
                <a:hlinkClick r:id="rId6"/>
              </a:rPr>
              <a:t>http://referat911.ru</a:t>
            </a:r>
            <a:r>
              <a:rPr lang="en-US" dirty="0" smtClean="0">
                <a:hlinkClick r:id="rId6"/>
              </a:rPr>
              <a:t>/</a:t>
            </a:r>
            <a:endParaRPr lang="kk-KZ" smtClean="0"/>
          </a:p>
          <a:p>
            <a:endParaRPr lang="ru-RU" dirty="0"/>
          </a:p>
        </p:txBody>
      </p:sp>
      <p:sp>
        <p:nvSpPr>
          <p:cNvPr id="3" name="Заголовок 2"/>
          <p:cNvSpPr>
            <a:spLocks noGrp="1"/>
          </p:cNvSpPr>
          <p:nvPr>
            <p:ph type="title"/>
          </p:nvPr>
        </p:nvSpPr>
        <p:spPr/>
        <p:txBody>
          <a:bodyPr>
            <a:normAutofit/>
          </a:bodyPr>
          <a:lstStyle/>
          <a:p>
            <a:pPr algn="ctr"/>
            <a:r>
              <a:rPr lang="kk-KZ" sz="4000" dirty="0" smtClean="0">
                <a:solidFill>
                  <a:srgbClr val="0070C0"/>
                </a:solidFill>
                <a:latin typeface="Times New Roman" pitchFamily="18" charset="0"/>
                <a:cs typeface="Times New Roman" pitchFamily="18" charset="0"/>
              </a:rPr>
              <a:t>Қолданылған әдебиеттер тізімі</a:t>
            </a:r>
            <a:endParaRPr lang="ru-RU" sz="4000" dirty="0" smtClean="0">
              <a:solidFill>
                <a:srgbClr val="0070C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14348" y="2285992"/>
            <a:ext cx="8229600" cy="1143000"/>
          </a:xfrm>
        </p:spPr>
        <p:txBody>
          <a:bodyPr>
            <a:prstTxWarp prst="textArchUp">
              <a:avLst/>
            </a:prstTxWarp>
            <a:normAutofit/>
            <a:scene3d>
              <a:camera prst="orthographicFront"/>
              <a:lightRig rig="soft" dir="t"/>
            </a:scene3d>
            <a:sp3d extrusionH="57150" prstMaterial="softEdge">
              <a:bevelT w="38100" h="38100"/>
            </a:sp3d>
          </a:bodyPr>
          <a:lstStyle/>
          <a:p>
            <a:pPr algn="ctr"/>
            <a:r>
              <a:rPr lang="kk-KZ" sz="5400" dirty="0" smtClean="0">
                <a:solidFill>
                  <a:srgbClr val="0070C0"/>
                </a:solidFill>
                <a:effectLst>
                  <a:glow rad="63500">
                    <a:schemeClr val="accent1">
                      <a:satMod val="175000"/>
                      <a:alpha val="40000"/>
                    </a:schemeClr>
                  </a:glow>
                  <a:outerShdw blurRad="31750" dist="25400" dir="5400000" algn="tl" rotWithShape="0">
                    <a:srgbClr val="000000">
                      <a:alpha val="25000"/>
                    </a:srgbClr>
                  </a:outerShdw>
                  <a:reflection blurRad="6350" stA="50000" endA="300" endPos="50000" dist="29997" dir="5400000" sy="-100000" algn="bl" rotWithShape="0"/>
                </a:effectLst>
                <a:latin typeface="Times New Roman" pitchFamily="18" charset="0"/>
                <a:cs typeface="Times New Roman" pitchFamily="18" charset="0"/>
              </a:rPr>
              <a:t>Назарларыңызға рахмет!</a:t>
            </a:r>
            <a:endParaRPr lang="ru-RU" sz="5400" dirty="0">
              <a:solidFill>
                <a:srgbClr val="0070C0"/>
              </a:solidFill>
              <a:effectLst>
                <a:glow rad="63500">
                  <a:schemeClr val="accent1">
                    <a:satMod val="175000"/>
                    <a:alpha val="40000"/>
                  </a:schemeClr>
                </a:glow>
                <a:outerShdw blurRad="31750" dist="25400" dir="5400000" algn="tl" rotWithShape="0">
                  <a:srgbClr val="000000">
                    <a:alpha val="25000"/>
                  </a:srgbClr>
                </a:outerShdw>
                <a:reflection blurRad="6350" stA="50000" endA="300" endPos="50000" dist="29997" dir="5400000" sy="-100000" algn="bl" rotWithShape="0"/>
              </a:effectLst>
              <a:latin typeface="Times New Roman" pitchFamily="18" charset="0"/>
              <a:cs typeface="Times New Roman" pitchFamily="18" charset="0"/>
            </a:endParaRPr>
          </a:p>
        </p:txBody>
      </p:sp>
    </p:spTree>
  </p:cSld>
  <p:clrMapOvr>
    <a:masterClrMapping/>
  </p:clrMapOvr>
  <p:transition>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118</TotalTime>
  <Words>612</Words>
  <PresentationFormat>Экран (4:3)</PresentationFormat>
  <Paragraphs>49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Открытая</vt:lpstr>
      <vt:lpstr>Еңбекті ұйымдастыру мен мөлшерлеудің маңызы мен міндеттері, өндіріс тиімділігін арттырудағы еңбекті ұйымдастыру мен мөлшерлеу рөлі.</vt:lpstr>
      <vt:lpstr>Еңбекті ұйымдастыру</vt:lpstr>
      <vt:lpstr>Кәсіпорында еңбекті ұйымдастыру</vt:lpstr>
      <vt:lpstr>Еңбекті ұйымдастыру жөніндегі жұмыстың негізгі мазмұны </vt:lpstr>
      <vt:lpstr>Мөлшерлеу</vt:lpstr>
      <vt:lpstr>Слайд 6</vt:lpstr>
      <vt:lpstr>Еңбекті мөлшерлеу</vt:lpstr>
      <vt:lpstr>Еңбекті мөлшерлеудің басты міндеті</vt:lpstr>
      <vt:lpstr>Еңбекті мөлшерлеудің негізгі принциптері  </vt:lpstr>
      <vt:lpstr>Еңбекті мөлшерлеу әдістері </vt:lpstr>
      <vt:lpstr>Слайд 11</vt:lpstr>
      <vt:lpstr>Слайд 12</vt:lpstr>
      <vt:lpstr>Өндірістің тиімділігін арттырудың жолдары</vt:lpstr>
      <vt:lpstr>Слайд 14</vt:lpstr>
      <vt:lpstr>Слайд 15</vt:lpstr>
      <vt:lpstr>Қолданылған әдебиеттер тізімі</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Еңбекті ұйымдастыру мен мөлшерлеудің маңызы мен міндеттері, өндіріс тиімділігін арттырудағы еңбекті ұйымдастырау мен мөлшерлеу рөлі.</dc:title>
  <dc:creator>Индира</dc:creator>
  <cp:lastModifiedBy>Индира</cp:lastModifiedBy>
  <cp:revision>15</cp:revision>
  <dcterms:created xsi:type="dcterms:W3CDTF">2018-04-08T09:07:37Z</dcterms:created>
  <dcterms:modified xsi:type="dcterms:W3CDTF">2018-04-10T12:41:57Z</dcterms:modified>
</cp:coreProperties>
</file>